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96" r:id="rId3"/>
  </p:sldMasterIdLst>
  <p:notesMasterIdLst>
    <p:notesMasterId r:id="rId38"/>
  </p:notesMasterIdLst>
  <p:sldIdLst>
    <p:sldId id="2583" r:id="rId4"/>
    <p:sldId id="2603" r:id="rId5"/>
    <p:sldId id="2604" r:id="rId6"/>
    <p:sldId id="2605" r:id="rId7"/>
    <p:sldId id="284" r:id="rId8"/>
    <p:sldId id="256" r:id="rId9"/>
    <p:sldId id="290" r:id="rId10"/>
    <p:sldId id="380" r:id="rId11"/>
    <p:sldId id="364" r:id="rId12"/>
    <p:sldId id="381" r:id="rId13"/>
    <p:sldId id="365" r:id="rId14"/>
    <p:sldId id="382" r:id="rId15"/>
    <p:sldId id="366" r:id="rId16"/>
    <p:sldId id="383" r:id="rId17"/>
    <p:sldId id="397" r:id="rId18"/>
    <p:sldId id="398" r:id="rId19"/>
    <p:sldId id="367" r:id="rId20"/>
    <p:sldId id="384" r:id="rId21"/>
    <p:sldId id="370" r:id="rId22"/>
    <p:sldId id="385" r:id="rId23"/>
    <p:sldId id="369" r:id="rId24"/>
    <p:sldId id="386" r:id="rId25"/>
    <p:sldId id="371" r:id="rId26"/>
    <p:sldId id="387" r:id="rId27"/>
    <p:sldId id="372" r:id="rId28"/>
    <p:sldId id="388" r:id="rId29"/>
    <p:sldId id="399" r:id="rId30"/>
    <p:sldId id="400" r:id="rId31"/>
    <p:sldId id="375" r:id="rId32"/>
    <p:sldId id="391" r:id="rId33"/>
    <p:sldId id="401" r:id="rId34"/>
    <p:sldId id="402" r:id="rId35"/>
    <p:sldId id="264" r:id="rId36"/>
    <p:sldId id="396"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 initials="J"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4F"/>
    <a:srgbClr val="B5CBE7"/>
    <a:srgbClr val="158ACE"/>
    <a:srgbClr val="1B95D3"/>
    <a:srgbClr val="208E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99"/>
    <p:restoredTop sz="89498" autoAdjust="0"/>
  </p:normalViewPr>
  <p:slideViewPr>
    <p:cSldViewPr snapToGrid="0" snapToObjects="1">
      <p:cViewPr varScale="1">
        <p:scale>
          <a:sx n="116" d="100"/>
          <a:sy n="116" d="100"/>
        </p:scale>
        <p:origin x="84" y="7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7FE7D-D5CB-471C-AAFD-7A65F6A3C399}" type="datetimeFigureOut">
              <a:rPr lang="fr-BE" smtClean="0"/>
              <a:pPr/>
              <a:t>17-10-19</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3D55F-71F5-4580-97B2-6F8C69BF7C86}" type="slidenum">
              <a:rPr lang="fr-BE" smtClean="0"/>
              <a:pPr/>
              <a:t>‹N°›</a:t>
            </a:fld>
            <a:endParaRPr lang="fr-BE"/>
          </a:p>
        </p:txBody>
      </p:sp>
    </p:spTree>
    <p:extLst>
      <p:ext uri="{BB962C8B-B14F-4D97-AF65-F5344CB8AC3E}">
        <p14:creationId xmlns:p14="http://schemas.microsoft.com/office/powerpoint/2010/main" val="41565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903851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Stuurgroep</a:t>
            </a:r>
            <a:r>
              <a:rPr lang="en-GB" dirty="0"/>
              <a:t> en </a:t>
            </a:r>
            <a:r>
              <a:rPr lang="en-GB" dirty="0" err="1"/>
              <a:t>verschillende</a:t>
            </a:r>
            <a:r>
              <a:rPr lang="en-GB" dirty="0"/>
              <a:t> </a:t>
            </a:r>
            <a:r>
              <a:rPr lang="en-GB" dirty="0" err="1"/>
              <a:t>werkgroepen</a:t>
            </a:r>
            <a:r>
              <a:rPr lang="en-GB" dirty="0"/>
              <a:t> </a:t>
            </a:r>
            <a:r>
              <a:rPr lang="en-GB" dirty="0" err="1"/>
              <a:t>worden</a:t>
            </a:r>
            <a:r>
              <a:rPr lang="en-GB" dirty="0"/>
              <a:t> </a:t>
            </a:r>
            <a:r>
              <a:rPr lang="en-GB" dirty="0" err="1"/>
              <a:t>hier</a:t>
            </a:r>
            <a:r>
              <a:rPr lang="en-GB" dirty="0"/>
              <a:t> </a:t>
            </a:r>
            <a:r>
              <a:rPr lang="en-GB" dirty="0" err="1"/>
              <a:t>toegelicht</a:t>
            </a:r>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13</a:t>
            </a:fld>
            <a:endParaRPr lang="fr-BE"/>
          </a:p>
        </p:txBody>
      </p:sp>
    </p:spTree>
    <p:extLst>
      <p:ext uri="{BB962C8B-B14F-4D97-AF65-F5344CB8AC3E}">
        <p14:creationId xmlns:p14="http://schemas.microsoft.com/office/powerpoint/2010/main" val="1329960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Stuurgroep</a:t>
            </a:r>
            <a:r>
              <a:rPr lang="en-GB" dirty="0"/>
              <a:t> en </a:t>
            </a:r>
            <a:r>
              <a:rPr lang="en-GB" dirty="0" err="1"/>
              <a:t>verschillende</a:t>
            </a:r>
            <a:r>
              <a:rPr lang="en-GB" dirty="0"/>
              <a:t> </a:t>
            </a:r>
            <a:r>
              <a:rPr lang="en-GB" dirty="0" err="1"/>
              <a:t>werkgroepen</a:t>
            </a:r>
            <a:r>
              <a:rPr lang="en-GB" dirty="0"/>
              <a:t> </a:t>
            </a:r>
            <a:r>
              <a:rPr lang="en-GB" dirty="0" err="1"/>
              <a:t>worden</a:t>
            </a:r>
            <a:r>
              <a:rPr lang="en-GB" dirty="0"/>
              <a:t> </a:t>
            </a:r>
            <a:r>
              <a:rPr lang="en-GB" dirty="0" err="1"/>
              <a:t>hier</a:t>
            </a:r>
            <a:r>
              <a:rPr lang="en-GB" dirty="0"/>
              <a:t> </a:t>
            </a:r>
            <a:r>
              <a:rPr lang="en-GB" dirty="0" err="1"/>
              <a:t>toegelicht</a:t>
            </a:r>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14</a:t>
            </a:fld>
            <a:endParaRPr lang="fr-BE"/>
          </a:p>
        </p:txBody>
      </p:sp>
    </p:spTree>
    <p:extLst>
      <p:ext uri="{BB962C8B-B14F-4D97-AF65-F5344CB8AC3E}">
        <p14:creationId xmlns:p14="http://schemas.microsoft.com/office/powerpoint/2010/main" val="741222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Stuurgroep</a:t>
            </a:r>
            <a:r>
              <a:rPr lang="en-GB" dirty="0"/>
              <a:t> en </a:t>
            </a:r>
            <a:r>
              <a:rPr lang="en-GB" dirty="0" err="1"/>
              <a:t>verschillende</a:t>
            </a:r>
            <a:r>
              <a:rPr lang="en-GB" dirty="0"/>
              <a:t> </a:t>
            </a:r>
            <a:r>
              <a:rPr lang="en-GB" dirty="0" err="1"/>
              <a:t>werkgroepen</a:t>
            </a:r>
            <a:r>
              <a:rPr lang="en-GB" dirty="0"/>
              <a:t> </a:t>
            </a:r>
            <a:r>
              <a:rPr lang="en-GB" dirty="0" err="1"/>
              <a:t>worden</a:t>
            </a:r>
            <a:r>
              <a:rPr lang="en-GB" dirty="0"/>
              <a:t> </a:t>
            </a:r>
            <a:r>
              <a:rPr lang="en-GB" dirty="0" err="1"/>
              <a:t>hier</a:t>
            </a:r>
            <a:r>
              <a:rPr lang="en-GB" dirty="0"/>
              <a:t> </a:t>
            </a:r>
            <a:r>
              <a:rPr lang="en-GB" dirty="0" err="1"/>
              <a:t>toegelicht</a:t>
            </a:r>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15</a:t>
            </a:fld>
            <a:endParaRPr lang="fr-BE"/>
          </a:p>
        </p:txBody>
      </p:sp>
    </p:spTree>
    <p:extLst>
      <p:ext uri="{BB962C8B-B14F-4D97-AF65-F5344CB8AC3E}">
        <p14:creationId xmlns:p14="http://schemas.microsoft.com/office/powerpoint/2010/main" val="3502265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Stuurgroep</a:t>
            </a:r>
            <a:r>
              <a:rPr lang="en-GB" dirty="0"/>
              <a:t> en </a:t>
            </a:r>
            <a:r>
              <a:rPr lang="en-GB" dirty="0" err="1"/>
              <a:t>verschillende</a:t>
            </a:r>
            <a:r>
              <a:rPr lang="en-GB" dirty="0"/>
              <a:t> </a:t>
            </a:r>
            <a:r>
              <a:rPr lang="en-GB" dirty="0" err="1"/>
              <a:t>werkgroepen</a:t>
            </a:r>
            <a:r>
              <a:rPr lang="en-GB" dirty="0"/>
              <a:t> </a:t>
            </a:r>
            <a:r>
              <a:rPr lang="en-GB" dirty="0" err="1"/>
              <a:t>worden</a:t>
            </a:r>
            <a:r>
              <a:rPr lang="en-GB" dirty="0"/>
              <a:t> </a:t>
            </a:r>
            <a:r>
              <a:rPr lang="en-GB" dirty="0" err="1"/>
              <a:t>hier</a:t>
            </a:r>
            <a:r>
              <a:rPr lang="en-GB" dirty="0"/>
              <a:t> </a:t>
            </a:r>
            <a:r>
              <a:rPr lang="en-GB" dirty="0" err="1"/>
              <a:t>toegelicht</a:t>
            </a:r>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16</a:t>
            </a:fld>
            <a:endParaRPr lang="fr-BE"/>
          </a:p>
        </p:txBody>
      </p:sp>
    </p:spTree>
    <p:extLst>
      <p:ext uri="{BB962C8B-B14F-4D97-AF65-F5344CB8AC3E}">
        <p14:creationId xmlns:p14="http://schemas.microsoft.com/office/powerpoint/2010/main" val="37749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17</a:t>
            </a:fld>
            <a:endParaRPr lang="fr-BE"/>
          </a:p>
        </p:txBody>
      </p:sp>
    </p:spTree>
    <p:extLst>
      <p:ext uri="{BB962C8B-B14F-4D97-AF65-F5344CB8AC3E}">
        <p14:creationId xmlns:p14="http://schemas.microsoft.com/office/powerpoint/2010/main" val="3422376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18</a:t>
            </a:fld>
            <a:endParaRPr lang="fr-BE"/>
          </a:p>
        </p:txBody>
      </p:sp>
    </p:spTree>
    <p:extLst>
      <p:ext uri="{BB962C8B-B14F-4D97-AF65-F5344CB8AC3E}">
        <p14:creationId xmlns:p14="http://schemas.microsoft.com/office/powerpoint/2010/main" val="4036349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19</a:t>
            </a:fld>
            <a:endParaRPr lang="fr-BE"/>
          </a:p>
        </p:txBody>
      </p:sp>
    </p:spTree>
    <p:extLst>
      <p:ext uri="{BB962C8B-B14F-4D97-AF65-F5344CB8AC3E}">
        <p14:creationId xmlns:p14="http://schemas.microsoft.com/office/powerpoint/2010/main" val="2451525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20</a:t>
            </a:fld>
            <a:endParaRPr lang="fr-BE"/>
          </a:p>
        </p:txBody>
      </p:sp>
    </p:spTree>
    <p:extLst>
      <p:ext uri="{BB962C8B-B14F-4D97-AF65-F5344CB8AC3E}">
        <p14:creationId xmlns:p14="http://schemas.microsoft.com/office/powerpoint/2010/main" val="784671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21</a:t>
            </a:fld>
            <a:endParaRPr lang="fr-BE"/>
          </a:p>
        </p:txBody>
      </p:sp>
    </p:spTree>
    <p:extLst>
      <p:ext uri="{BB962C8B-B14F-4D97-AF65-F5344CB8AC3E}">
        <p14:creationId xmlns:p14="http://schemas.microsoft.com/office/powerpoint/2010/main" val="3277926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22</a:t>
            </a:fld>
            <a:endParaRPr lang="fr-BE"/>
          </a:p>
        </p:txBody>
      </p:sp>
    </p:spTree>
    <p:extLst>
      <p:ext uri="{BB962C8B-B14F-4D97-AF65-F5344CB8AC3E}">
        <p14:creationId xmlns:p14="http://schemas.microsoft.com/office/powerpoint/2010/main" val="352491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1239304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23</a:t>
            </a:fld>
            <a:endParaRPr lang="fr-BE"/>
          </a:p>
        </p:txBody>
      </p:sp>
    </p:spTree>
    <p:extLst>
      <p:ext uri="{BB962C8B-B14F-4D97-AF65-F5344CB8AC3E}">
        <p14:creationId xmlns:p14="http://schemas.microsoft.com/office/powerpoint/2010/main" val="1161738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24</a:t>
            </a:fld>
            <a:endParaRPr lang="fr-BE"/>
          </a:p>
        </p:txBody>
      </p:sp>
    </p:spTree>
    <p:extLst>
      <p:ext uri="{BB962C8B-B14F-4D97-AF65-F5344CB8AC3E}">
        <p14:creationId xmlns:p14="http://schemas.microsoft.com/office/powerpoint/2010/main" val="4235636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25</a:t>
            </a:fld>
            <a:endParaRPr lang="fr-BE"/>
          </a:p>
        </p:txBody>
      </p:sp>
    </p:spTree>
    <p:extLst>
      <p:ext uri="{BB962C8B-B14F-4D97-AF65-F5344CB8AC3E}">
        <p14:creationId xmlns:p14="http://schemas.microsoft.com/office/powerpoint/2010/main" val="1759715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26</a:t>
            </a:fld>
            <a:endParaRPr lang="fr-BE"/>
          </a:p>
        </p:txBody>
      </p:sp>
    </p:spTree>
    <p:extLst>
      <p:ext uri="{BB962C8B-B14F-4D97-AF65-F5344CB8AC3E}">
        <p14:creationId xmlns:p14="http://schemas.microsoft.com/office/powerpoint/2010/main" val="1297914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27</a:t>
            </a:fld>
            <a:endParaRPr lang="fr-BE"/>
          </a:p>
        </p:txBody>
      </p:sp>
    </p:spTree>
    <p:extLst>
      <p:ext uri="{BB962C8B-B14F-4D97-AF65-F5344CB8AC3E}">
        <p14:creationId xmlns:p14="http://schemas.microsoft.com/office/powerpoint/2010/main" val="3905352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28</a:t>
            </a:fld>
            <a:endParaRPr lang="fr-BE"/>
          </a:p>
        </p:txBody>
      </p:sp>
    </p:spTree>
    <p:extLst>
      <p:ext uri="{BB962C8B-B14F-4D97-AF65-F5344CB8AC3E}">
        <p14:creationId xmlns:p14="http://schemas.microsoft.com/office/powerpoint/2010/main" val="2641719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29</a:t>
            </a:fld>
            <a:endParaRPr lang="fr-BE"/>
          </a:p>
        </p:txBody>
      </p:sp>
    </p:spTree>
    <p:extLst>
      <p:ext uri="{BB962C8B-B14F-4D97-AF65-F5344CB8AC3E}">
        <p14:creationId xmlns:p14="http://schemas.microsoft.com/office/powerpoint/2010/main" val="1748648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30</a:t>
            </a:fld>
            <a:endParaRPr lang="fr-BE"/>
          </a:p>
        </p:txBody>
      </p:sp>
    </p:spTree>
    <p:extLst>
      <p:ext uri="{BB962C8B-B14F-4D97-AF65-F5344CB8AC3E}">
        <p14:creationId xmlns:p14="http://schemas.microsoft.com/office/powerpoint/2010/main" val="2989490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282992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58828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5A9A6-26B4-4574-8ABA-913939A8D568}"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604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9</a:t>
            </a:fld>
            <a:endParaRPr lang="fr-BE"/>
          </a:p>
        </p:txBody>
      </p:sp>
    </p:spTree>
    <p:extLst>
      <p:ext uri="{BB962C8B-B14F-4D97-AF65-F5344CB8AC3E}">
        <p14:creationId xmlns:p14="http://schemas.microsoft.com/office/powerpoint/2010/main" val="64492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10</a:t>
            </a:fld>
            <a:endParaRPr lang="fr-BE"/>
          </a:p>
        </p:txBody>
      </p:sp>
    </p:spTree>
    <p:extLst>
      <p:ext uri="{BB962C8B-B14F-4D97-AF65-F5344CB8AC3E}">
        <p14:creationId xmlns:p14="http://schemas.microsoft.com/office/powerpoint/2010/main" val="7782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11</a:t>
            </a:fld>
            <a:endParaRPr lang="fr-BE"/>
          </a:p>
        </p:txBody>
      </p:sp>
    </p:spTree>
    <p:extLst>
      <p:ext uri="{BB962C8B-B14F-4D97-AF65-F5344CB8AC3E}">
        <p14:creationId xmlns:p14="http://schemas.microsoft.com/office/powerpoint/2010/main" val="3566170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73D55F-71F5-4580-97B2-6F8C69BF7C86}" type="slidenum">
              <a:rPr lang="fr-BE" smtClean="0"/>
              <a:pPr/>
              <a:t>12</a:t>
            </a:fld>
            <a:endParaRPr lang="fr-BE"/>
          </a:p>
        </p:txBody>
      </p:sp>
    </p:spTree>
    <p:extLst>
      <p:ext uri="{BB962C8B-B14F-4D97-AF65-F5344CB8AC3E}">
        <p14:creationId xmlns:p14="http://schemas.microsoft.com/office/powerpoint/2010/main" val="1048199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hyperlink" Target="http://www.befre.be/fr/home.html" TargetMode="External"/><Relationship Id="rId21" Type="http://schemas.openxmlformats.org/officeDocument/2006/relationships/image" Target="../media/image20.png"/><Relationship Id="rId34" Type="http://schemas.openxmlformats.org/officeDocument/2006/relationships/image" Target="../media/image33.jpe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jpeg"/><Relationship Id="rId55" Type="http://schemas.openxmlformats.org/officeDocument/2006/relationships/image" Target="../media/image53.png"/><Relationship Id="rId63" Type="http://schemas.openxmlformats.org/officeDocument/2006/relationships/image" Target="../media/image61.png"/><Relationship Id="rId68" Type="http://schemas.openxmlformats.org/officeDocument/2006/relationships/image" Target="../media/image66.jpeg"/><Relationship Id="rId76" Type="http://schemas.openxmlformats.org/officeDocument/2006/relationships/image" Target="../media/image74.png"/><Relationship Id="rId7" Type="http://schemas.openxmlformats.org/officeDocument/2006/relationships/image" Target="../media/image7.png"/><Relationship Id="rId71" Type="http://schemas.openxmlformats.org/officeDocument/2006/relationships/image" Target="../media/image69.jpeg"/><Relationship Id="rId2" Type="http://schemas.openxmlformats.org/officeDocument/2006/relationships/image" Target="../media/image1.jpeg"/><Relationship Id="rId16" Type="http://schemas.openxmlformats.org/officeDocument/2006/relationships/image" Target="../media/image15.jpeg"/><Relationship Id="rId29" Type="http://schemas.openxmlformats.org/officeDocument/2006/relationships/image" Target="../media/image28.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jpeg"/><Relationship Id="rId37" Type="http://schemas.openxmlformats.org/officeDocument/2006/relationships/image" Target="../media/image36.jpe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51.png"/><Relationship Id="rId58" Type="http://schemas.openxmlformats.org/officeDocument/2006/relationships/image" Target="../media/image56.jpeg"/><Relationship Id="rId66" Type="http://schemas.openxmlformats.org/officeDocument/2006/relationships/image" Target="../media/image64.jpeg"/><Relationship Id="rId74" Type="http://schemas.openxmlformats.org/officeDocument/2006/relationships/image" Target="../media/image72.png"/><Relationship Id="rId79" Type="http://schemas.openxmlformats.org/officeDocument/2006/relationships/image" Target="../media/image77.jpeg"/><Relationship Id="rId5" Type="http://schemas.openxmlformats.org/officeDocument/2006/relationships/image" Target="../media/image5.jpeg"/><Relationship Id="rId61" Type="http://schemas.openxmlformats.org/officeDocument/2006/relationships/image" Target="../media/image59.png"/><Relationship Id="rId10" Type="http://schemas.openxmlformats.org/officeDocument/2006/relationships/hyperlink" Target="http://www.google.be/url?sa=i&amp;rct=j&amp;q=&amp;esrc=s&amp;frm=1&amp;source=images&amp;cd=&amp;cad=rja&amp;docid=o-7A0WQHj52JpM&amp;tbnid=76-SMUHLTvJzpM:&amp;ved=0CAUQjRw&amp;url=http://fr.wikipedia.org/wiki/Lotus_Bakeries&amp;ei=4zVdUpDcOK3y0gWA2YD4BQ&amp;bvm=bv.53899372,d.d2k&amp;psig=AFQjCNHvV1iqDQin5BLUmn9Vpfm9mtN3TQ&amp;ust=1381926752120559" TargetMode="External"/><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2.png"/><Relationship Id="rId52" Type="http://schemas.openxmlformats.org/officeDocument/2006/relationships/image" Target="../media/image50.jpeg"/><Relationship Id="rId60" Type="http://schemas.openxmlformats.org/officeDocument/2006/relationships/image" Target="../media/image58.png"/><Relationship Id="rId65" Type="http://schemas.openxmlformats.org/officeDocument/2006/relationships/image" Target="../media/image63.png"/><Relationship Id="rId73" Type="http://schemas.openxmlformats.org/officeDocument/2006/relationships/image" Target="../media/image71.png"/><Relationship Id="rId78" Type="http://schemas.openxmlformats.org/officeDocument/2006/relationships/image" Target="../media/image76.jpeg"/><Relationship Id="rId81" Type="http://schemas.openxmlformats.org/officeDocument/2006/relationships/image" Target="../media/image79.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21.jpe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jpeg"/><Relationship Id="rId43" Type="http://schemas.openxmlformats.org/officeDocument/2006/relationships/image" Target="../media/image41.png"/><Relationship Id="rId48" Type="http://schemas.openxmlformats.org/officeDocument/2006/relationships/image" Target="../media/image46.png"/><Relationship Id="rId56" Type="http://schemas.openxmlformats.org/officeDocument/2006/relationships/image" Target="../media/image54.png"/><Relationship Id="rId64" Type="http://schemas.openxmlformats.org/officeDocument/2006/relationships/image" Target="../media/image62.png"/><Relationship Id="rId69" Type="http://schemas.openxmlformats.org/officeDocument/2006/relationships/image" Target="../media/image67.jpeg"/><Relationship Id="rId77" Type="http://schemas.openxmlformats.org/officeDocument/2006/relationships/image" Target="../media/image75.jpeg"/><Relationship Id="rId8" Type="http://schemas.openxmlformats.org/officeDocument/2006/relationships/image" Target="../media/image8.jpeg"/><Relationship Id="rId51" Type="http://schemas.openxmlformats.org/officeDocument/2006/relationships/image" Target="../media/image49.jpeg"/><Relationship Id="rId72" Type="http://schemas.openxmlformats.org/officeDocument/2006/relationships/image" Target="../media/image70.jpeg"/><Relationship Id="rId80" Type="http://schemas.openxmlformats.org/officeDocument/2006/relationships/image" Target="../media/image78.png"/><Relationship Id="rId3" Type="http://schemas.openxmlformats.org/officeDocument/2006/relationships/image" Target="../media/image3.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jpeg"/><Relationship Id="rId33" Type="http://schemas.openxmlformats.org/officeDocument/2006/relationships/image" Target="../media/image32.jpeg"/><Relationship Id="rId38" Type="http://schemas.openxmlformats.org/officeDocument/2006/relationships/image" Target="../media/image37.jpeg"/><Relationship Id="rId46" Type="http://schemas.openxmlformats.org/officeDocument/2006/relationships/image" Target="../media/image44.png"/><Relationship Id="rId59" Type="http://schemas.openxmlformats.org/officeDocument/2006/relationships/image" Target="../media/image57.png"/><Relationship Id="rId67" Type="http://schemas.openxmlformats.org/officeDocument/2006/relationships/image" Target="../media/image65.png"/><Relationship Id="rId20" Type="http://schemas.openxmlformats.org/officeDocument/2006/relationships/image" Target="../media/image19.png"/><Relationship Id="rId41" Type="http://schemas.openxmlformats.org/officeDocument/2006/relationships/image" Target="../media/image39.png"/><Relationship Id="rId54" Type="http://schemas.openxmlformats.org/officeDocument/2006/relationships/image" Target="../media/image52.png"/><Relationship Id="rId62" Type="http://schemas.openxmlformats.org/officeDocument/2006/relationships/image" Target="../media/image60.png"/><Relationship Id="rId70" Type="http://schemas.openxmlformats.org/officeDocument/2006/relationships/image" Target="../media/image68.png"/><Relationship Id="rId75" Type="http://schemas.openxmlformats.org/officeDocument/2006/relationships/image" Target="../media/image73.jpeg"/><Relationship Id="rId1" Type="http://schemas.openxmlformats.org/officeDocument/2006/relationships/slideMaster" Target="../slideMasters/slideMaster1.xml"/><Relationship Id="rId6" Type="http://schemas.openxmlformats.org/officeDocument/2006/relationships/image" Target="../media/image6.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jpeg"/><Relationship Id="rId49" Type="http://schemas.openxmlformats.org/officeDocument/2006/relationships/image" Target="../media/image47.png"/><Relationship Id="rId57" Type="http://schemas.openxmlformats.org/officeDocument/2006/relationships/image" Target="../media/image5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youtube.com/watch?v=QSXc40Q2608" TargetMode="Externa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Tekstvak 2"/>
          <p:cNvSpPr txBox="1"/>
          <p:nvPr userDrawn="1"/>
        </p:nvSpPr>
        <p:spPr>
          <a:xfrm>
            <a:off x="-621792" y="4653136"/>
            <a:ext cx="13252704" cy="1368152"/>
          </a:xfrm>
          <a:prstGeom prst="rect">
            <a:avLst/>
          </a:prstGeom>
          <a:solidFill>
            <a:schemeClr val="tx1">
              <a:alpha val="47000"/>
            </a:schemeClr>
          </a:solidFill>
        </p:spPr>
        <p:txBody>
          <a:bodyPr wrap="square" rtlCol="0">
            <a:noAutofit/>
          </a:bodyPr>
          <a:lstStyle/>
          <a:p>
            <a:pPr algn="ctr"/>
            <a:endParaRPr lang="nl-BE" sz="2000" b="1" cap="small" dirty="0">
              <a:solidFill>
                <a:srgbClr val="00B050"/>
              </a:solidFill>
              <a:ea typeface="Gulim" pitchFamily="34" charset="-127"/>
              <a:cs typeface="Arial" pitchFamily="34" charset="0"/>
            </a:endParaRPr>
          </a:p>
          <a:p>
            <a:pPr algn="ctr"/>
            <a:endParaRPr lang="nl-BE" sz="3600" b="1" cap="small" dirty="0">
              <a:solidFill>
                <a:srgbClr val="00B050"/>
              </a:solidFill>
              <a:latin typeface="Arial" pitchFamily="34" charset="0"/>
              <a:ea typeface="Gulim" pitchFamily="34" charset="-127"/>
              <a:cs typeface="Arial" pitchFamily="34" charset="0"/>
            </a:endParaRPr>
          </a:p>
        </p:txBody>
      </p:sp>
      <p:sp>
        <p:nvSpPr>
          <p:cNvPr id="2" name="Titre 1"/>
          <p:cNvSpPr>
            <a:spLocks noGrp="1"/>
          </p:cNvSpPr>
          <p:nvPr>
            <p:ph type="ctrTitle" hasCustomPrompt="1"/>
          </p:nvPr>
        </p:nvSpPr>
        <p:spPr>
          <a:xfrm>
            <a:off x="1524000" y="4655793"/>
            <a:ext cx="9144000" cy="681419"/>
          </a:xfrm>
          <a:prstGeom prst="rect">
            <a:avLst/>
          </a:prstGeom>
        </p:spPr>
        <p:txBody>
          <a:bodyPr anchor="b">
            <a:normAutofit/>
          </a:bodyPr>
          <a:lstStyle>
            <a:lvl1pPr algn="ctr">
              <a:defRPr sz="4800">
                <a:solidFill>
                  <a:schemeClr val="bg1"/>
                </a:solidFill>
              </a:defRPr>
            </a:lvl1pPr>
          </a:lstStyle>
          <a:p>
            <a:r>
              <a:rPr lang="en-GB" sz="4000" b="1" noProof="0" dirty="0">
                <a:solidFill>
                  <a:schemeClr val="bg1"/>
                </a:solidFill>
                <a:cs typeface="Arial" pitchFamily="34" charset="0"/>
              </a:rPr>
              <a:t>Insert title + Name of client</a:t>
            </a:r>
          </a:p>
        </p:txBody>
      </p:sp>
      <p:sp>
        <p:nvSpPr>
          <p:cNvPr id="3" name="Sous-titre 2"/>
          <p:cNvSpPr>
            <a:spLocks noGrp="1"/>
          </p:cNvSpPr>
          <p:nvPr>
            <p:ph type="subTitle" idx="1" hasCustomPrompt="1"/>
          </p:nvPr>
        </p:nvSpPr>
        <p:spPr>
          <a:xfrm>
            <a:off x="1432560" y="5403570"/>
            <a:ext cx="9144000" cy="56762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GB" sz="3200" i="1" noProof="0" dirty="0">
                <a:solidFill>
                  <a:schemeClr val="bg1"/>
                </a:solidFill>
                <a:cs typeface="Arial" pitchFamily="34" charset="0"/>
              </a:rPr>
              <a:t>Insert sub-title</a:t>
            </a:r>
          </a:p>
        </p:txBody>
      </p:sp>
      <p:sp>
        <p:nvSpPr>
          <p:cNvPr id="4" name="Espace réservé de la date 3"/>
          <p:cNvSpPr>
            <a:spLocks noGrp="1"/>
          </p:cNvSpPr>
          <p:nvPr>
            <p:ph type="dt" sz="half" idx="10"/>
          </p:nvPr>
        </p:nvSpPr>
        <p:spPr/>
        <p:txBody>
          <a:bodyPr/>
          <a:lstStyle/>
          <a:p>
            <a:fld id="{D5DBEB97-7506-4045-98A5-8A172192EA14}" type="datetime1">
              <a:rPr lang="fr-FR" smtClean="0"/>
              <a:pPr/>
              <a:t>17/10/2019</a:t>
            </a:fld>
            <a:endParaRPr lang="fr-FR"/>
          </a:p>
        </p:txBody>
      </p:sp>
      <p:sp>
        <p:nvSpPr>
          <p:cNvPr id="6" name="Espace réservé du numéro de diapositive 5"/>
          <p:cNvSpPr>
            <a:spLocks noGrp="1"/>
          </p:cNvSpPr>
          <p:nvPr>
            <p:ph type="sldNum" sz="quarter" idx="12"/>
          </p:nvPr>
        </p:nvSpPr>
        <p:spPr/>
        <p:txBody>
          <a:bodyPr/>
          <a:lstStyle/>
          <a:p>
            <a:fld id="{273D814C-4FD7-BC4C-B83F-A3593BC1E3DE}" type="slidenum">
              <a:rPr lang="fr-FR" smtClean="0"/>
              <a:pPr/>
              <a:t>‹N°›</a:t>
            </a:fld>
            <a:endParaRPr lang="fr-FR"/>
          </a:p>
        </p:txBody>
      </p:sp>
    </p:spTree>
    <p:extLst>
      <p:ext uri="{BB962C8B-B14F-4D97-AF65-F5344CB8AC3E}">
        <p14:creationId xmlns:p14="http://schemas.microsoft.com/office/powerpoint/2010/main" val="16989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rvices">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6B33EBCD-A2C5-43B3-85EE-7CB5606665F7}" type="datetime1">
              <a:rPr lang="fr-FR" smtClean="0"/>
              <a:pPr/>
              <a:t>17/10/2019</a:t>
            </a:fld>
            <a:endParaRPr lang="nl-BE"/>
          </a:p>
        </p:txBody>
      </p:sp>
      <p:sp>
        <p:nvSpPr>
          <p:cNvPr id="6" name="Tijdelijke aanduiding voor dianummer 5"/>
          <p:cNvSpPr>
            <a:spLocks noGrp="1"/>
          </p:cNvSpPr>
          <p:nvPr>
            <p:ph type="sldNum" sz="quarter" idx="12"/>
          </p:nvPr>
        </p:nvSpPr>
        <p:spPr/>
        <p:txBody>
          <a:bodyPr/>
          <a:lstStyle/>
          <a:p>
            <a:fld id="{DA2E0341-D2C6-4953-A4B7-7452E5D93CD8}" type="slidenum">
              <a:rPr lang="nl-BE" smtClean="0"/>
              <a:pPr/>
              <a:t>‹N°›</a:t>
            </a:fld>
            <a:endParaRPr lang="nl-BE"/>
          </a:p>
        </p:txBody>
      </p:sp>
      <p:cxnSp>
        <p:nvCxnSpPr>
          <p:cNvPr id="10" name="Connecteur droit 9"/>
          <p:cNvCxnSpPr/>
          <p:nvPr userDrawn="1"/>
        </p:nvCxnSpPr>
        <p:spPr>
          <a:xfrm>
            <a:off x="0" y="1141073"/>
            <a:ext cx="12192000" cy="0"/>
          </a:xfrm>
          <a:prstGeom prst="line">
            <a:avLst/>
          </a:prstGeom>
          <a:ln>
            <a:solidFill>
              <a:srgbClr val="1B95D3"/>
            </a:solidFill>
          </a:ln>
        </p:spPr>
        <p:style>
          <a:lnRef idx="1">
            <a:schemeClr val="accent1"/>
          </a:lnRef>
          <a:fillRef idx="0">
            <a:schemeClr val="accent1"/>
          </a:fillRef>
          <a:effectRef idx="0">
            <a:schemeClr val="accent1"/>
          </a:effectRef>
          <a:fontRef idx="minor">
            <a:schemeClr val="tx1"/>
          </a:fontRef>
        </p:style>
      </p:cxnSp>
      <p:sp>
        <p:nvSpPr>
          <p:cNvPr id="58" name="Shape 498"/>
          <p:cNvSpPr txBox="1"/>
          <p:nvPr userDrawn="1"/>
        </p:nvSpPr>
        <p:spPr>
          <a:xfrm>
            <a:off x="593018" y="2684797"/>
            <a:ext cx="3744783" cy="584774"/>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A5A5A5"/>
              </a:buClr>
              <a:buSzPct val="25000"/>
              <a:buFont typeface="Teko"/>
              <a:buNone/>
            </a:pPr>
            <a:r>
              <a:rPr lang="en-GB" sz="1600" b="0" i="0" u="none" strike="noStrike" cap="none" baseline="0" dirty="0">
                <a:solidFill>
                  <a:schemeClr val="bg1">
                    <a:lumMod val="50000"/>
                  </a:schemeClr>
                </a:solidFill>
                <a:ea typeface="Teko"/>
                <a:cs typeface="Teko"/>
                <a:sym typeface="Teko"/>
              </a:rPr>
              <a:t>Carbon Footprint &amp; Life Cycle Analysis</a:t>
            </a:r>
          </a:p>
          <a:p>
            <a:pPr marL="0" marR="0" lvl="0" indent="0" algn="r" rtl="0">
              <a:lnSpc>
                <a:spcPct val="100000"/>
              </a:lnSpc>
              <a:spcBef>
                <a:spcPts val="0"/>
              </a:spcBef>
              <a:spcAft>
                <a:spcPts val="0"/>
              </a:spcAft>
              <a:buClr>
                <a:srgbClr val="A5A5A5"/>
              </a:buClr>
              <a:buSzPct val="25000"/>
              <a:buFont typeface="Teko"/>
              <a:buNone/>
            </a:pPr>
            <a:r>
              <a:rPr lang="en-GB" sz="1600" b="0" i="0" u="none" strike="noStrike" cap="none" baseline="0" dirty="0">
                <a:solidFill>
                  <a:schemeClr val="bg1">
                    <a:lumMod val="50000"/>
                  </a:schemeClr>
                </a:solidFill>
                <a:ea typeface="Teko"/>
                <a:cs typeface="Teko"/>
                <a:sym typeface="Teko"/>
              </a:rPr>
              <a:t>(GHG Protocol, ISO, PAS 2050, EPD…) </a:t>
            </a:r>
          </a:p>
        </p:txBody>
      </p:sp>
      <p:sp>
        <p:nvSpPr>
          <p:cNvPr id="59" name="Shape 499"/>
          <p:cNvSpPr txBox="1"/>
          <p:nvPr userDrawn="1"/>
        </p:nvSpPr>
        <p:spPr>
          <a:xfrm>
            <a:off x="7572508" y="2436513"/>
            <a:ext cx="4121317" cy="830996"/>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lvl="0" indent="0" algn="r">
              <a:buClr>
                <a:srgbClr val="A5A5A5"/>
              </a:buClr>
              <a:buSzPct val="25000"/>
              <a:buFont typeface="Teko"/>
              <a:defRPr>
                <a:solidFill>
                  <a:schemeClr val="bg1">
                    <a:lumMod val="50000"/>
                  </a:schemeClr>
                </a:solidFill>
                <a:latin typeface="Agency FB" panose="020B0503020202020204"/>
                <a:ea typeface="Teko"/>
                <a:cs typeface="Teko"/>
              </a:defRPr>
            </a:lvl1pPr>
          </a:lstStyle>
          <a:p>
            <a:endParaRPr lang="en-GB" sz="1600" dirty="0">
              <a:latin typeface="Agency FB" panose="020B0503020202020204"/>
              <a:sym typeface="Teko"/>
            </a:endParaRPr>
          </a:p>
          <a:p>
            <a:r>
              <a:rPr lang="en-GB" sz="1600" dirty="0">
                <a:latin typeface="+mn-lt"/>
                <a:sym typeface="Teko"/>
              </a:rPr>
              <a:t>CO</a:t>
            </a:r>
            <a:r>
              <a:rPr lang="en-GB" sz="1600" baseline="-25000" dirty="0">
                <a:latin typeface="+mn-lt"/>
                <a:sym typeface="Teko"/>
              </a:rPr>
              <a:t>2</a:t>
            </a:r>
            <a:r>
              <a:rPr lang="en-GB" sz="1600" dirty="0">
                <a:latin typeface="+mn-lt"/>
                <a:sym typeface="Teko"/>
              </a:rPr>
              <a:t> Reduction Advisory</a:t>
            </a:r>
          </a:p>
          <a:p>
            <a:r>
              <a:rPr lang="en-GB" sz="1600" dirty="0">
                <a:latin typeface="+mn-lt"/>
                <a:sym typeface="Teko"/>
              </a:rPr>
              <a:t>(Buildings, Personal Transportation, Logistics, Industrial Processes, Food and Agriculture…)</a:t>
            </a:r>
          </a:p>
        </p:txBody>
      </p:sp>
      <p:sp>
        <p:nvSpPr>
          <p:cNvPr id="60" name="Shape 500"/>
          <p:cNvSpPr txBox="1"/>
          <p:nvPr userDrawn="1"/>
        </p:nvSpPr>
        <p:spPr>
          <a:xfrm>
            <a:off x="593017" y="4893710"/>
            <a:ext cx="3744783" cy="830996"/>
          </a:xfrm>
          <a:prstGeom prst="rect">
            <a:avLst/>
          </a:prstGeom>
          <a:noFill/>
          <a:ln>
            <a:noFill/>
          </a:ln>
        </p:spPr>
        <p:txBody>
          <a:bodyPr lIns="91425" tIns="45700" rIns="91425" bIns="45700" anchor="t" anchorCtr="0">
            <a:noAutofit/>
          </a:bodyPr>
          <a:lstStyle/>
          <a:p>
            <a:pPr algn="r">
              <a:buClr>
                <a:srgbClr val="A5A5A5"/>
              </a:buClr>
              <a:buSzPct val="25000"/>
            </a:pPr>
            <a:r>
              <a:rPr lang="en-GB" sz="1600" dirty="0">
                <a:solidFill>
                  <a:schemeClr val="bg1">
                    <a:lumMod val="50000"/>
                  </a:schemeClr>
                </a:solidFill>
                <a:ea typeface="Teko"/>
                <a:cs typeface="Teko"/>
                <a:sym typeface="Teko"/>
              </a:rPr>
              <a:t>Environmental Communication </a:t>
            </a:r>
          </a:p>
          <a:p>
            <a:pPr algn="r">
              <a:buClr>
                <a:srgbClr val="A5A5A5"/>
              </a:buClr>
              <a:buSzPct val="25000"/>
            </a:pPr>
            <a:r>
              <a:rPr lang="en-GB" sz="1600" dirty="0">
                <a:solidFill>
                  <a:schemeClr val="bg1">
                    <a:lumMod val="50000"/>
                  </a:schemeClr>
                </a:solidFill>
                <a:ea typeface="Teko"/>
                <a:cs typeface="Teko"/>
                <a:sym typeface="Teko"/>
              </a:rPr>
              <a:t>(Strategic Marketing Support, </a:t>
            </a:r>
          </a:p>
          <a:p>
            <a:pPr algn="r">
              <a:buClr>
                <a:srgbClr val="A5A5A5"/>
              </a:buClr>
              <a:buSzPct val="25000"/>
            </a:pPr>
            <a:r>
              <a:rPr lang="en-GB" sz="1600" dirty="0">
                <a:solidFill>
                  <a:schemeClr val="bg1">
                    <a:lumMod val="50000"/>
                  </a:schemeClr>
                </a:solidFill>
                <a:ea typeface="Teko"/>
                <a:cs typeface="Teko"/>
                <a:sym typeface="Teko"/>
              </a:rPr>
              <a:t>media &amp; Internal/external communication plan...)</a:t>
            </a:r>
          </a:p>
        </p:txBody>
      </p:sp>
      <p:sp>
        <p:nvSpPr>
          <p:cNvPr id="61" name="Shape 501"/>
          <p:cNvSpPr txBox="1"/>
          <p:nvPr userDrawn="1"/>
        </p:nvSpPr>
        <p:spPr>
          <a:xfrm>
            <a:off x="7377436" y="4893710"/>
            <a:ext cx="4037837" cy="584774"/>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algn="r">
              <a:buClr>
                <a:srgbClr val="A5A5A5"/>
              </a:buClr>
              <a:buSzPct val="25000"/>
              <a:defRPr>
                <a:solidFill>
                  <a:schemeClr val="bg1">
                    <a:lumMod val="50000"/>
                  </a:schemeClr>
                </a:solidFill>
                <a:latin typeface="Agency FB" panose="020B0503020202020204"/>
                <a:ea typeface="Teko"/>
                <a:cs typeface="Teko"/>
              </a:defRPr>
            </a:lvl1pPr>
          </a:lstStyle>
          <a:p>
            <a:r>
              <a:rPr lang="en-GB" sz="1600" dirty="0">
                <a:latin typeface="+mn-lt"/>
                <a:sym typeface="Teko"/>
              </a:rPr>
              <a:t>CO</a:t>
            </a:r>
            <a:r>
              <a:rPr lang="en-GB" sz="1600" baseline="-25000" dirty="0">
                <a:latin typeface="+mn-lt"/>
                <a:sym typeface="Teko"/>
              </a:rPr>
              <a:t>2</a:t>
            </a:r>
            <a:r>
              <a:rPr lang="en-GB" sz="1600" dirty="0">
                <a:latin typeface="+mn-lt"/>
                <a:sym typeface="Teko"/>
              </a:rPr>
              <a:t> Offsetting and Project </a:t>
            </a:r>
            <a:r>
              <a:rPr lang="en-GB" sz="1600" dirty="0" err="1">
                <a:latin typeface="+mn-lt"/>
                <a:sym typeface="Teko"/>
              </a:rPr>
              <a:t>ORganisation</a:t>
            </a:r>
            <a:endParaRPr lang="en-GB" sz="1600" dirty="0">
              <a:latin typeface="+mn-lt"/>
              <a:sym typeface="Teko"/>
            </a:endParaRPr>
          </a:p>
          <a:p>
            <a:r>
              <a:rPr lang="en-GB" sz="1600" dirty="0">
                <a:latin typeface="+mn-lt"/>
                <a:sym typeface="Teko"/>
              </a:rPr>
              <a:t>(Gold Standard, VCS, REDD+…) </a:t>
            </a:r>
          </a:p>
        </p:txBody>
      </p:sp>
      <p:sp>
        <p:nvSpPr>
          <p:cNvPr id="62" name="Shape 496"/>
          <p:cNvSpPr txBox="1"/>
          <p:nvPr userDrawn="1"/>
        </p:nvSpPr>
        <p:spPr>
          <a:xfrm>
            <a:off x="4216581" y="3720998"/>
            <a:ext cx="493423" cy="2308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900" b="0" i="0" u="none" strike="noStrike" cap="none" baseline="0">
                <a:solidFill>
                  <a:schemeClr val="lt1"/>
                </a:solidFill>
                <a:latin typeface="Teko"/>
                <a:ea typeface="Teko"/>
                <a:cs typeface="Teko"/>
                <a:sym typeface="Teko"/>
              </a:rPr>
              <a:t>80%</a:t>
            </a:r>
          </a:p>
        </p:txBody>
      </p:sp>
      <p:sp>
        <p:nvSpPr>
          <p:cNvPr id="63" name="Shape 497"/>
          <p:cNvSpPr txBox="1"/>
          <p:nvPr userDrawn="1"/>
        </p:nvSpPr>
        <p:spPr>
          <a:xfrm>
            <a:off x="7577780" y="3765165"/>
            <a:ext cx="410559" cy="24050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900" b="0" i="0" u="none" strike="noStrike" cap="none" baseline="0">
                <a:solidFill>
                  <a:schemeClr val="lt1"/>
                </a:solidFill>
                <a:latin typeface="Teko"/>
                <a:ea typeface="Teko"/>
                <a:cs typeface="Teko"/>
                <a:sym typeface="Teko"/>
              </a:rPr>
              <a:t>70%</a:t>
            </a:r>
          </a:p>
        </p:txBody>
      </p:sp>
      <p:sp>
        <p:nvSpPr>
          <p:cNvPr id="95" name="Shape 533"/>
          <p:cNvSpPr txBox="1"/>
          <p:nvPr userDrawn="1"/>
        </p:nvSpPr>
        <p:spPr>
          <a:xfrm>
            <a:off x="1842583" y="2315465"/>
            <a:ext cx="2104636"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1800" b="1" i="0" u="none" strike="noStrike" cap="small" baseline="0" dirty="0">
                <a:solidFill>
                  <a:srgbClr val="0081C4"/>
                </a:solidFill>
                <a:ea typeface="Arial"/>
                <a:cs typeface="Arial"/>
                <a:sym typeface="Arial"/>
              </a:rPr>
              <a:t>Calculate</a:t>
            </a:r>
          </a:p>
        </p:txBody>
      </p:sp>
      <p:sp>
        <p:nvSpPr>
          <p:cNvPr id="96" name="Shape 534"/>
          <p:cNvSpPr txBox="1"/>
          <p:nvPr userDrawn="1"/>
        </p:nvSpPr>
        <p:spPr>
          <a:xfrm>
            <a:off x="8478461" y="2204864"/>
            <a:ext cx="1363268"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1800" b="1" i="0" u="none" strike="noStrike" cap="small" baseline="0" dirty="0">
                <a:solidFill>
                  <a:srgbClr val="1C6294"/>
                </a:solidFill>
                <a:ea typeface="Arial"/>
                <a:cs typeface="Arial"/>
                <a:sym typeface="Arial"/>
              </a:rPr>
              <a:t>Reduce</a:t>
            </a:r>
          </a:p>
        </p:txBody>
      </p:sp>
      <p:sp>
        <p:nvSpPr>
          <p:cNvPr id="97" name="Shape 535"/>
          <p:cNvSpPr txBox="1"/>
          <p:nvPr userDrawn="1"/>
        </p:nvSpPr>
        <p:spPr>
          <a:xfrm>
            <a:off x="8478461" y="4499828"/>
            <a:ext cx="219805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1800" b="1" i="0" u="none" strike="noStrike" cap="small" baseline="0" dirty="0">
                <a:solidFill>
                  <a:srgbClr val="A2CDED"/>
                </a:solidFill>
                <a:ea typeface="Arial"/>
                <a:cs typeface="Arial"/>
                <a:sym typeface="Arial"/>
              </a:rPr>
              <a:t>Offset</a:t>
            </a:r>
          </a:p>
        </p:txBody>
      </p:sp>
      <p:sp>
        <p:nvSpPr>
          <p:cNvPr id="98" name="Shape 536"/>
          <p:cNvSpPr txBox="1"/>
          <p:nvPr userDrawn="1"/>
        </p:nvSpPr>
        <p:spPr>
          <a:xfrm>
            <a:off x="1704154" y="4469816"/>
            <a:ext cx="2243061" cy="369332"/>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GB" sz="1800" b="1" i="0" u="none" strike="noStrike" cap="small" baseline="0" dirty="0">
                <a:solidFill>
                  <a:srgbClr val="73B5E4"/>
                </a:solidFill>
                <a:ea typeface="Arial"/>
                <a:cs typeface="Arial"/>
                <a:sym typeface="Arial"/>
              </a:rPr>
              <a:t>Communicate</a:t>
            </a:r>
          </a:p>
        </p:txBody>
      </p:sp>
      <p:grpSp>
        <p:nvGrpSpPr>
          <p:cNvPr id="99" name="Grouper 50"/>
          <p:cNvGrpSpPr/>
          <p:nvPr userDrawn="1"/>
        </p:nvGrpSpPr>
        <p:grpSpPr>
          <a:xfrm>
            <a:off x="7789133" y="2591434"/>
            <a:ext cx="3559791" cy="2247714"/>
            <a:chOff x="6366653" y="2898673"/>
            <a:chExt cx="3721317" cy="2247714"/>
          </a:xfrm>
        </p:grpSpPr>
        <p:cxnSp>
          <p:nvCxnSpPr>
            <p:cNvPr id="100" name="Shape 537"/>
            <p:cNvCxnSpPr/>
            <p:nvPr/>
          </p:nvCxnSpPr>
          <p:spPr>
            <a:xfrm>
              <a:off x="6440165" y="5146387"/>
              <a:ext cx="3647805" cy="0"/>
            </a:xfrm>
            <a:prstGeom prst="straightConnector1">
              <a:avLst/>
            </a:prstGeom>
            <a:noFill/>
            <a:ln w="9525" cap="flat" cmpd="sng">
              <a:solidFill>
                <a:srgbClr val="92B074"/>
              </a:solidFill>
              <a:prstDash val="solid"/>
              <a:miter/>
              <a:headEnd type="diamond" w="lg" len="lg"/>
              <a:tailEnd type="none" w="med" len="med"/>
            </a:ln>
          </p:spPr>
        </p:cxnSp>
        <p:cxnSp>
          <p:nvCxnSpPr>
            <p:cNvPr id="101" name="Shape 538"/>
            <p:cNvCxnSpPr/>
            <p:nvPr/>
          </p:nvCxnSpPr>
          <p:spPr>
            <a:xfrm>
              <a:off x="6366653" y="2898673"/>
              <a:ext cx="3647805" cy="0"/>
            </a:xfrm>
            <a:prstGeom prst="straightConnector1">
              <a:avLst/>
            </a:prstGeom>
            <a:noFill/>
            <a:ln w="9525" cap="flat" cmpd="sng">
              <a:solidFill>
                <a:srgbClr val="92B074"/>
              </a:solidFill>
              <a:prstDash val="solid"/>
              <a:miter/>
              <a:headEnd type="diamond" w="lg" len="lg"/>
              <a:tailEnd type="none" w="med" len="med"/>
            </a:ln>
          </p:spPr>
        </p:cxnSp>
      </p:grpSp>
      <p:cxnSp>
        <p:nvCxnSpPr>
          <p:cNvPr id="102" name="Shape 539"/>
          <p:cNvCxnSpPr/>
          <p:nvPr userDrawn="1"/>
        </p:nvCxnSpPr>
        <p:spPr>
          <a:xfrm rot="10800000">
            <a:off x="593019" y="2636911"/>
            <a:ext cx="3798984" cy="0"/>
          </a:xfrm>
          <a:prstGeom prst="straightConnector1">
            <a:avLst/>
          </a:prstGeom>
          <a:noFill/>
          <a:ln w="9525" cap="flat" cmpd="sng">
            <a:solidFill>
              <a:srgbClr val="92B074"/>
            </a:solidFill>
            <a:prstDash val="solid"/>
            <a:miter/>
            <a:headEnd type="diamond" w="lg" len="lg"/>
            <a:tailEnd type="none" w="med" len="med"/>
          </a:ln>
        </p:spPr>
      </p:cxnSp>
      <p:cxnSp>
        <p:nvCxnSpPr>
          <p:cNvPr id="103" name="Shape 540"/>
          <p:cNvCxnSpPr/>
          <p:nvPr userDrawn="1"/>
        </p:nvCxnSpPr>
        <p:spPr>
          <a:xfrm rot="10800000">
            <a:off x="593020" y="4839148"/>
            <a:ext cx="3754316" cy="0"/>
          </a:xfrm>
          <a:prstGeom prst="straightConnector1">
            <a:avLst/>
          </a:prstGeom>
          <a:noFill/>
          <a:ln w="9525" cap="flat" cmpd="sng">
            <a:solidFill>
              <a:srgbClr val="92B074"/>
            </a:solidFill>
            <a:prstDash val="solid"/>
            <a:miter/>
            <a:headEnd type="diamond" w="lg" len="lg"/>
            <a:tailEnd type="none" w="med" len="med"/>
          </a:ln>
        </p:spPr>
      </p:cxnSp>
      <p:sp>
        <p:nvSpPr>
          <p:cNvPr id="5" name="Tekstvak 4"/>
          <p:cNvSpPr txBox="1"/>
          <p:nvPr userDrawn="1"/>
        </p:nvSpPr>
        <p:spPr>
          <a:xfrm>
            <a:off x="239350" y="65317"/>
            <a:ext cx="5108127" cy="584775"/>
          </a:xfrm>
          <a:prstGeom prst="rect">
            <a:avLst/>
          </a:prstGeom>
          <a:noFill/>
        </p:spPr>
        <p:txBody>
          <a:bodyPr wrap="square" rtlCol="0">
            <a:spAutoFit/>
          </a:bodyPr>
          <a:lstStyle/>
          <a:p>
            <a:r>
              <a:rPr lang="fr-BE" sz="3200" b="1" dirty="0">
                <a:solidFill>
                  <a:schemeClr val="tx1">
                    <a:lumMod val="65000"/>
                    <a:lumOff val="35000"/>
                  </a:schemeClr>
                </a:solidFill>
                <a:latin typeface="Calibri Light"/>
              </a:rPr>
              <a:t>Services</a:t>
            </a:r>
          </a:p>
        </p:txBody>
      </p:sp>
      <p:sp>
        <p:nvSpPr>
          <p:cNvPr id="106" name="Tekstvak 105"/>
          <p:cNvSpPr txBox="1"/>
          <p:nvPr userDrawn="1"/>
        </p:nvSpPr>
        <p:spPr>
          <a:xfrm>
            <a:off x="262520" y="605285"/>
            <a:ext cx="10697859" cy="523220"/>
          </a:xfrm>
          <a:prstGeom prst="rect">
            <a:avLst/>
          </a:prstGeom>
          <a:noFill/>
        </p:spPr>
        <p:txBody>
          <a:bodyPr wrap="square" rtlCol="0">
            <a:spAutoFit/>
          </a:bodyPr>
          <a:lstStyle/>
          <a:p>
            <a:r>
              <a:rPr lang="en-GB" sz="2800" i="1" noProof="0" dirty="0">
                <a:solidFill>
                  <a:schemeClr val="tx1">
                    <a:lumMod val="65000"/>
                    <a:lumOff val="35000"/>
                  </a:schemeClr>
                </a:solidFill>
                <a:latin typeface="Calibri Light"/>
              </a:rPr>
              <a:t>“Climate impact reduction approach” </a:t>
            </a:r>
          </a:p>
        </p:txBody>
      </p:sp>
      <p:grpSp>
        <p:nvGrpSpPr>
          <p:cNvPr id="3" name="Groep 2"/>
          <p:cNvGrpSpPr/>
          <p:nvPr userDrawn="1"/>
        </p:nvGrpSpPr>
        <p:grpSpPr>
          <a:xfrm>
            <a:off x="4592914" y="2389530"/>
            <a:ext cx="2972890" cy="2900014"/>
            <a:chOff x="4799653" y="2436513"/>
            <a:chExt cx="2972890" cy="2900014"/>
          </a:xfrm>
        </p:grpSpPr>
        <p:grpSp>
          <p:nvGrpSpPr>
            <p:cNvPr id="55" name="Shape 502"/>
            <p:cNvGrpSpPr/>
            <p:nvPr userDrawn="1"/>
          </p:nvGrpSpPr>
          <p:grpSpPr>
            <a:xfrm>
              <a:off x="4799653" y="2436513"/>
              <a:ext cx="2972890" cy="2900014"/>
              <a:chOff x="5356223" y="2753989"/>
              <a:chExt cx="1844677" cy="1844674"/>
            </a:xfrm>
          </p:grpSpPr>
          <p:sp>
            <p:nvSpPr>
              <p:cNvPr id="56" name="Shape 503"/>
              <p:cNvSpPr/>
              <p:nvPr/>
            </p:nvSpPr>
            <p:spPr>
              <a:xfrm>
                <a:off x="5362573" y="2753989"/>
                <a:ext cx="1330324" cy="808037"/>
              </a:xfrm>
              <a:custGeom>
                <a:avLst/>
                <a:gdLst/>
                <a:ahLst/>
                <a:cxnLst/>
                <a:rect l="0" t="0" r="0" b="0"/>
                <a:pathLst>
                  <a:path w="120000" h="120000" extrusionOk="0">
                    <a:moveTo>
                      <a:pt x="9164" y="120000"/>
                    </a:moveTo>
                    <a:lnTo>
                      <a:pt x="9164" y="120000"/>
                    </a:lnTo>
                    <a:lnTo>
                      <a:pt x="8162" y="116699"/>
                    </a:lnTo>
                    <a:lnTo>
                      <a:pt x="5871" y="107033"/>
                    </a:lnTo>
                    <a:lnTo>
                      <a:pt x="4439" y="100667"/>
                    </a:lnTo>
                    <a:lnTo>
                      <a:pt x="3007" y="93123"/>
                    </a:lnTo>
                    <a:lnTo>
                      <a:pt x="1718" y="85108"/>
                    </a:lnTo>
                    <a:lnTo>
                      <a:pt x="715" y="76385"/>
                    </a:lnTo>
                    <a:lnTo>
                      <a:pt x="0" y="67190"/>
                    </a:lnTo>
                    <a:lnTo>
                      <a:pt x="0" y="62946"/>
                    </a:lnTo>
                    <a:lnTo>
                      <a:pt x="0" y="58231"/>
                    </a:lnTo>
                    <a:lnTo>
                      <a:pt x="286" y="53752"/>
                    </a:lnTo>
                    <a:lnTo>
                      <a:pt x="715" y="49037"/>
                    </a:lnTo>
                    <a:lnTo>
                      <a:pt x="1145" y="44557"/>
                    </a:lnTo>
                    <a:lnTo>
                      <a:pt x="1861" y="40078"/>
                    </a:lnTo>
                    <a:lnTo>
                      <a:pt x="2720" y="35599"/>
                    </a:lnTo>
                    <a:lnTo>
                      <a:pt x="4009" y="31119"/>
                    </a:lnTo>
                    <a:lnTo>
                      <a:pt x="5441" y="27111"/>
                    </a:lnTo>
                    <a:lnTo>
                      <a:pt x="7016" y="23339"/>
                    </a:lnTo>
                    <a:lnTo>
                      <a:pt x="9164" y="19567"/>
                    </a:lnTo>
                    <a:lnTo>
                      <a:pt x="11455" y="15795"/>
                    </a:lnTo>
                    <a:lnTo>
                      <a:pt x="14176" y="12495"/>
                    </a:lnTo>
                    <a:lnTo>
                      <a:pt x="17040" y="9901"/>
                    </a:lnTo>
                    <a:lnTo>
                      <a:pt x="17040" y="9901"/>
                    </a:lnTo>
                    <a:lnTo>
                      <a:pt x="20763" y="6365"/>
                    </a:lnTo>
                    <a:lnTo>
                      <a:pt x="24630" y="4007"/>
                    </a:lnTo>
                    <a:lnTo>
                      <a:pt x="28782" y="1886"/>
                    </a:lnTo>
                    <a:lnTo>
                      <a:pt x="32935" y="943"/>
                    </a:lnTo>
                    <a:lnTo>
                      <a:pt x="37088" y="0"/>
                    </a:lnTo>
                    <a:lnTo>
                      <a:pt x="41384" y="0"/>
                    </a:lnTo>
                    <a:lnTo>
                      <a:pt x="45536" y="235"/>
                    </a:lnTo>
                    <a:lnTo>
                      <a:pt x="49832" y="943"/>
                    </a:lnTo>
                    <a:lnTo>
                      <a:pt x="54272" y="2357"/>
                    </a:lnTo>
                    <a:lnTo>
                      <a:pt x="58568" y="3772"/>
                    </a:lnTo>
                    <a:lnTo>
                      <a:pt x="62863" y="5658"/>
                    </a:lnTo>
                    <a:lnTo>
                      <a:pt x="67303" y="7779"/>
                    </a:lnTo>
                    <a:lnTo>
                      <a:pt x="71312" y="10373"/>
                    </a:lnTo>
                    <a:lnTo>
                      <a:pt x="75465" y="12730"/>
                    </a:lnTo>
                    <a:lnTo>
                      <a:pt x="79474" y="15795"/>
                    </a:lnTo>
                    <a:lnTo>
                      <a:pt x="83627" y="18860"/>
                    </a:lnTo>
                    <a:lnTo>
                      <a:pt x="91073" y="24990"/>
                    </a:lnTo>
                    <a:lnTo>
                      <a:pt x="97804" y="31591"/>
                    </a:lnTo>
                    <a:lnTo>
                      <a:pt x="104105" y="37956"/>
                    </a:lnTo>
                    <a:lnTo>
                      <a:pt x="109403" y="43850"/>
                    </a:lnTo>
                    <a:lnTo>
                      <a:pt x="113985" y="49037"/>
                    </a:lnTo>
                    <a:lnTo>
                      <a:pt x="117279" y="53045"/>
                    </a:lnTo>
                    <a:lnTo>
                      <a:pt x="120000" y="56345"/>
                    </a:lnTo>
                    <a:lnTo>
                      <a:pt x="120000" y="56345"/>
                    </a:lnTo>
                    <a:lnTo>
                      <a:pt x="118281" y="55402"/>
                    </a:lnTo>
                    <a:lnTo>
                      <a:pt x="113556" y="52573"/>
                    </a:lnTo>
                    <a:lnTo>
                      <a:pt x="110262" y="50687"/>
                    </a:lnTo>
                    <a:lnTo>
                      <a:pt x="106109" y="49037"/>
                    </a:lnTo>
                    <a:lnTo>
                      <a:pt x="101813" y="47151"/>
                    </a:lnTo>
                    <a:lnTo>
                      <a:pt x="96801" y="45500"/>
                    </a:lnTo>
                    <a:lnTo>
                      <a:pt x="91503" y="44086"/>
                    </a:lnTo>
                    <a:lnTo>
                      <a:pt x="85632" y="43143"/>
                    </a:lnTo>
                    <a:lnTo>
                      <a:pt x="79618" y="42436"/>
                    </a:lnTo>
                    <a:lnTo>
                      <a:pt x="73174" y="42436"/>
                    </a:lnTo>
                    <a:lnTo>
                      <a:pt x="66873" y="43379"/>
                    </a:lnTo>
                    <a:lnTo>
                      <a:pt x="63579" y="44086"/>
                    </a:lnTo>
                    <a:lnTo>
                      <a:pt x="60286" y="45265"/>
                    </a:lnTo>
                    <a:lnTo>
                      <a:pt x="56849" y="46208"/>
                    </a:lnTo>
                    <a:lnTo>
                      <a:pt x="53556" y="47622"/>
                    </a:lnTo>
                    <a:lnTo>
                      <a:pt x="50262" y="49273"/>
                    </a:lnTo>
                    <a:lnTo>
                      <a:pt x="46968" y="51394"/>
                    </a:lnTo>
                    <a:lnTo>
                      <a:pt x="46968" y="51394"/>
                    </a:lnTo>
                    <a:lnTo>
                      <a:pt x="44677" y="53045"/>
                    </a:lnTo>
                    <a:lnTo>
                      <a:pt x="42673" y="54695"/>
                    </a:lnTo>
                    <a:lnTo>
                      <a:pt x="40381" y="56817"/>
                    </a:lnTo>
                    <a:lnTo>
                      <a:pt x="38233" y="58703"/>
                    </a:lnTo>
                    <a:lnTo>
                      <a:pt x="34367" y="63654"/>
                    </a:lnTo>
                    <a:lnTo>
                      <a:pt x="30644" y="68605"/>
                    </a:lnTo>
                    <a:lnTo>
                      <a:pt x="27350" y="74499"/>
                    </a:lnTo>
                    <a:lnTo>
                      <a:pt x="24200" y="80157"/>
                    </a:lnTo>
                    <a:lnTo>
                      <a:pt x="21336" y="86051"/>
                    </a:lnTo>
                    <a:lnTo>
                      <a:pt x="18902" y="91709"/>
                    </a:lnTo>
                    <a:lnTo>
                      <a:pt x="16610" y="97367"/>
                    </a:lnTo>
                    <a:lnTo>
                      <a:pt x="14749" y="102789"/>
                    </a:lnTo>
                    <a:lnTo>
                      <a:pt x="11599" y="111512"/>
                    </a:lnTo>
                    <a:lnTo>
                      <a:pt x="9737" y="117642"/>
                    </a:lnTo>
                    <a:lnTo>
                      <a:pt x="9164" y="120000"/>
                    </a:lnTo>
                    <a:lnTo>
                      <a:pt x="9164" y="120000"/>
                    </a:lnTo>
                    <a:close/>
                  </a:path>
                </a:pathLst>
              </a:custGeom>
              <a:solidFill>
                <a:srgbClr val="0081C4"/>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baseline="0">
                  <a:solidFill>
                    <a:srgbClr val="000000"/>
                  </a:solidFill>
                  <a:latin typeface="Arial"/>
                  <a:ea typeface="Arial"/>
                  <a:cs typeface="Arial"/>
                  <a:sym typeface="Arial"/>
                </a:endParaRPr>
              </a:p>
            </p:txBody>
          </p:sp>
          <p:sp>
            <p:nvSpPr>
              <p:cNvPr id="57" name="Shape 504"/>
              <p:cNvSpPr/>
              <p:nvPr/>
            </p:nvSpPr>
            <p:spPr>
              <a:xfrm>
                <a:off x="6389687" y="2760339"/>
                <a:ext cx="811213" cy="1328738"/>
              </a:xfrm>
              <a:custGeom>
                <a:avLst/>
                <a:gdLst/>
                <a:ahLst/>
                <a:cxnLst/>
                <a:rect l="0" t="0" r="0" b="0"/>
                <a:pathLst>
                  <a:path w="120000" h="120000" extrusionOk="0">
                    <a:moveTo>
                      <a:pt x="0" y="9032"/>
                    </a:moveTo>
                    <a:lnTo>
                      <a:pt x="0" y="9032"/>
                    </a:lnTo>
                    <a:lnTo>
                      <a:pt x="3757" y="8028"/>
                    </a:lnTo>
                    <a:lnTo>
                      <a:pt x="12915" y="5734"/>
                    </a:lnTo>
                    <a:lnTo>
                      <a:pt x="19256" y="4301"/>
                    </a:lnTo>
                    <a:lnTo>
                      <a:pt x="26771" y="2867"/>
                    </a:lnTo>
                    <a:lnTo>
                      <a:pt x="34990" y="1720"/>
                    </a:lnTo>
                    <a:lnTo>
                      <a:pt x="43679" y="860"/>
                    </a:lnTo>
                    <a:lnTo>
                      <a:pt x="52602" y="143"/>
                    </a:lnTo>
                    <a:lnTo>
                      <a:pt x="57299" y="0"/>
                    </a:lnTo>
                    <a:lnTo>
                      <a:pt x="61761" y="0"/>
                    </a:lnTo>
                    <a:lnTo>
                      <a:pt x="66457" y="143"/>
                    </a:lnTo>
                    <a:lnTo>
                      <a:pt x="71154" y="573"/>
                    </a:lnTo>
                    <a:lnTo>
                      <a:pt x="75616" y="1290"/>
                    </a:lnTo>
                    <a:lnTo>
                      <a:pt x="80078" y="1863"/>
                    </a:lnTo>
                    <a:lnTo>
                      <a:pt x="84540" y="2867"/>
                    </a:lnTo>
                    <a:lnTo>
                      <a:pt x="88532" y="4157"/>
                    </a:lnTo>
                    <a:lnTo>
                      <a:pt x="92524" y="5591"/>
                    </a:lnTo>
                    <a:lnTo>
                      <a:pt x="96751" y="7168"/>
                    </a:lnTo>
                    <a:lnTo>
                      <a:pt x="100508" y="9032"/>
                    </a:lnTo>
                    <a:lnTo>
                      <a:pt x="103796" y="11326"/>
                    </a:lnTo>
                    <a:lnTo>
                      <a:pt x="107084" y="14050"/>
                    </a:lnTo>
                    <a:lnTo>
                      <a:pt x="110136" y="16917"/>
                    </a:lnTo>
                    <a:lnTo>
                      <a:pt x="110136" y="16917"/>
                    </a:lnTo>
                    <a:lnTo>
                      <a:pt x="113189" y="20645"/>
                    </a:lnTo>
                    <a:lnTo>
                      <a:pt x="116007" y="24802"/>
                    </a:lnTo>
                    <a:lnTo>
                      <a:pt x="117651" y="28817"/>
                    </a:lnTo>
                    <a:lnTo>
                      <a:pt x="119060" y="32974"/>
                    </a:lnTo>
                    <a:lnTo>
                      <a:pt x="119765" y="36989"/>
                    </a:lnTo>
                    <a:lnTo>
                      <a:pt x="120000" y="41433"/>
                    </a:lnTo>
                    <a:lnTo>
                      <a:pt x="119765" y="45734"/>
                    </a:lnTo>
                    <a:lnTo>
                      <a:pt x="118825" y="50035"/>
                    </a:lnTo>
                    <a:lnTo>
                      <a:pt x="117651" y="54480"/>
                    </a:lnTo>
                    <a:lnTo>
                      <a:pt x="116007" y="58781"/>
                    </a:lnTo>
                    <a:lnTo>
                      <a:pt x="114363" y="62939"/>
                    </a:lnTo>
                    <a:lnTo>
                      <a:pt x="112015" y="67240"/>
                    </a:lnTo>
                    <a:lnTo>
                      <a:pt x="109667" y="71397"/>
                    </a:lnTo>
                    <a:lnTo>
                      <a:pt x="106849" y="75555"/>
                    </a:lnTo>
                    <a:lnTo>
                      <a:pt x="104031" y="79713"/>
                    </a:lnTo>
                    <a:lnTo>
                      <a:pt x="100978" y="83584"/>
                    </a:lnTo>
                    <a:lnTo>
                      <a:pt x="94637" y="91039"/>
                    </a:lnTo>
                    <a:lnTo>
                      <a:pt x="88297" y="98064"/>
                    </a:lnTo>
                    <a:lnTo>
                      <a:pt x="82191" y="104372"/>
                    </a:lnTo>
                    <a:lnTo>
                      <a:pt x="76086" y="109677"/>
                    </a:lnTo>
                    <a:lnTo>
                      <a:pt x="71154" y="113978"/>
                    </a:lnTo>
                    <a:lnTo>
                      <a:pt x="67162" y="117419"/>
                    </a:lnTo>
                    <a:lnTo>
                      <a:pt x="63405" y="120000"/>
                    </a:lnTo>
                    <a:lnTo>
                      <a:pt x="63405" y="120000"/>
                    </a:lnTo>
                    <a:lnTo>
                      <a:pt x="64814" y="118422"/>
                    </a:lnTo>
                    <a:lnTo>
                      <a:pt x="67397" y="113691"/>
                    </a:lnTo>
                    <a:lnTo>
                      <a:pt x="69275" y="110250"/>
                    </a:lnTo>
                    <a:lnTo>
                      <a:pt x="71154" y="106379"/>
                    </a:lnTo>
                    <a:lnTo>
                      <a:pt x="73033" y="101792"/>
                    </a:lnTo>
                    <a:lnTo>
                      <a:pt x="74677" y="96917"/>
                    </a:lnTo>
                    <a:lnTo>
                      <a:pt x="76086" y="91469"/>
                    </a:lnTo>
                    <a:lnTo>
                      <a:pt x="77025" y="85734"/>
                    </a:lnTo>
                    <a:lnTo>
                      <a:pt x="77729" y="79713"/>
                    </a:lnTo>
                    <a:lnTo>
                      <a:pt x="77260" y="73405"/>
                    </a:lnTo>
                    <a:lnTo>
                      <a:pt x="76555" y="66810"/>
                    </a:lnTo>
                    <a:lnTo>
                      <a:pt x="76086" y="63799"/>
                    </a:lnTo>
                    <a:lnTo>
                      <a:pt x="74911" y="60501"/>
                    </a:lnTo>
                    <a:lnTo>
                      <a:pt x="73972" y="57060"/>
                    </a:lnTo>
                    <a:lnTo>
                      <a:pt x="72328" y="53763"/>
                    </a:lnTo>
                    <a:lnTo>
                      <a:pt x="70450" y="50465"/>
                    </a:lnTo>
                    <a:lnTo>
                      <a:pt x="68571" y="47168"/>
                    </a:lnTo>
                    <a:lnTo>
                      <a:pt x="68571" y="47168"/>
                    </a:lnTo>
                    <a:lnTo>
                      <a:pt x="67162" y="44874"/>
                    </a:lnTo>
                    <a:lnTo>
                      <a:pt x="65518" y="42580"/>
                    </a:lnTo>
                    <a:lnTo>
                      <a:pt x="63405" y="40573"/>
                    </a:lnTo>
                    <a:lnTo>
                      <a:pt x="61056" y="38566"/>
                    </a:lnTo>
                    <a:lnTo>
                      <a:pt x="56360" y="34551"/>
                    </a:lnTo>
                    <a:lnTo>
                      <a:pt x="51193" y="30824"/>
                    </a:lnTo>
                    <a:lnTo>
                      <a:pt x="45792" y="27383"/>
                    </a:lnTo>
                    <a:lnTo>
                      <a:pt x="40156" y="24229"/>
                    </a:lnTo>
                    <a:lnTo>
                      <a:pt x="34285" y="21505"/>
                    </a:lnTo>
                    <a:lnTo>
                      <a:pt x="28414" y="18781"/>
                    </a:lnTo>
                    <a:lnTo>
                      <a:pt x="23013" y="16487"/>
                    </a:lnTo>
                    <a:lnTo>
                      <a:pt x="17612" y="14623"/>
                    </a:lnTo>
                    <a:lnTo>
                      <a:pt x="8454" y="11612"/>
                    </a:lnTo>
                    <a:lnTo>
                      <a:pt x="2348" y="9749"/>
                    </a:lnTo>
                    <a:lnTo>
                      <a:pt x="0" y="9032"/>
                    </a:lnTo>
                    <a:lnTo>
                      <a:pt x="0" y="9032"/>
                    </a:lnTo>
                    <a:close/>
                  </a:path>
                </a:pathLst>
              </a:custGeom>
              <a:solidFill>
                <a:srgbClr val="1C6294"/>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baseline="0">
                  <a:solidFill>
                    <a:srgbClr val="000000"/>
                  </a:solidFill>
                  <a:latin typeface="Arial"/>
                  <a:ea typeface="Arial"/>
                  <a:cs typeface="Arial"/>
                  <a:sym typeface="Arial"/>
                </a:endParaRPr>
              </a:p>
            </p:txBody>
          </p:sp>
          <p:sp>
            <p:nvSpPr>
              <p:cNvPr id="104" name="Shape 505"/>
              <p:cNvSpPr/>
              <p:nvPr/>
            </p:nvSpPr>
            <p:spPr>
              <a:xfrm>
                <a:off x="5862637" y="3789039"/>
                <a:ext cx="1330324" cy="809624"/>
              </a:xfrm>
              <a:custGeom>
                <a:avLst/>
                <a:gdLst/>
                <a:ahLst/>
                <a:cxnLst/>
                <a:rect l="0" t="0" r="0" b="0"/>
                <a:pathLst>
                  <a:path w="120000" h="120000" extrusionOk="0">
                    <a:moveTo>
                      <a:pt x="110835" y="0"/>
                    </a:moveTo>
                    <a:lnTo>
                      <a:pt x="110835" y="0"/>
                    </a:lnTo>
                    <a:lnTo>
                      <a:pt x="111837" y="3529"/>
                    </a:lnTo>
                    <a:lnTo>
                      <a:pt x="114415" y="12941"/>
                    </a:lnTo>
                    <a:lnTo>
                      <a:pt x="115847" y="19529"/>
                    </a:lnTo>
                    <a:lnTo>
                      <a:pt x="116992" y="26823"/>
                    </a:lnTo>
                    <a:lnTo>
                      <a:pt x="118281" y="34588"/>
                    </a:lnTo>
                    <a:lnTo>
                      <a:pt x="119284" y="43529"/>
                    </a:lnTo>
                    <a:lnTo>
                      <a:pt x="120000" y="52705"/>
                    </a:lnTo>
                    <a:lnTo>
                      <a:pt x="120000" y="57176"/>
                    </a:lnTo>
                    <a:lnTo>
                      <a:pt x="120000" y="61882"/>
                    </a:lnTo>
                    <a:lnTo>
                      <a:pt x="119713" y="66352"/>
                    </a:lnTo>
                    <a:lnTo>
                      <a:pt x="119570" y="71058"/>
                    </a:lnTo>
                    <a:lnTo>
                      <a:pt x="118854" y="75529"/>
                    </a:lnTo>
                    <a:lnTo>
                      <a:pt x="118138" y="79764"/>
                    </a:lnTo>
                    <a:lnTo>
                      <a:pt x="117279" y="84235"/>
                    </a:lnTo>
                    <a:lnTo>
                      <a:pt x="115990" y="88705"/>
                    </a:lnTo>
                    <a:lnTo>
                      <a:pt x="114558" y="92705"/>
                    </a:lnTo>
                    <a:lnTo>
                      <a:pt x="112840" y="96470"/>
                    </a:lnTo>
                    <a:lnTo>
                      <a:pt x="110835" y="100235"/>
                    </a:lnTo>
                    <a:lnTo>
                      <a:pt x="108544" y="104000"/>
                    </a:lnTo>
                    <a:lnTo>
                      <a:pt x="106109" y="107294"/>
                    </a:lnTo>
                    <a:lnTo>
                      <a:pt x="103245" y="110117"/>
                    </a:lnTo>
                    <a:lnTo>
                      <a:pt x="103245" y="110117"/>
                    </a:lnTo>
                    <a:lnTo>
                      <a:pt x="99236" y="113411"/>
                    </a:lnTo>
                    <a:lnTo>
                      <a:pt x="95369" y="116000"/>
                    </a:lnTo>
                    <a:lnTo>
                      <a:pt x="91360" y="117882"/>
                    </a:lnTo>
                    <a:lnTo>
                      <a:pt x="87207" y="119058"/>
                    </a:lnTo>
                    <a:lnTo>
                      <a:pt x="82911" y="119529"/>
                    </a:lnTo>
                    <a:lnTo>
                      <a:pt x="78758" y="120000"/>
                    </a:lnTo>
                    <a:lnTo>
                      <a:pt x="74463" y="119529"/>
                    </a:lnTo>
                    <a:lnTo>
                      <a:pt x="70167" y="119058"/>
                    </a:lnTo>
                    <a:lnTo>
                      <a:pt x="65727" y="117647"/>
                    </a:lnTo>
                    <a:lnTo>
                      <a:pt x="61431" y="116235"/>
                    </a:lnTo>
                    <a:lnTo>
                      <a:pt x="57136" y="114117"/>
                    </a:lnTo>
                    <a:lnTo>
                      <a:pt x="52983" y="112235"/>
                    </a:lnTo>
                    <a:lnTo>
                      <a:pt x="48544" y="109411"/>
                    </a:lnTo>
                    <a:lnTo>
                      <a:pt x="44534" y="107058"/>
                    </a:lnTo>
                    <a:lnTo>
                      <a:pt x="40525" y="104000"/>
                    </a:lnTo>
                    <a:lnTo>
                      <a:pt x="36658" y="100941"/>
                    </a:lnTo>
                    <a:lnTo>
                      <a:pt x="28926" y="94823"/>
                    </a:lnTo>
                    <a:lnTo>
                      <a:pt x="22195" y="88470"/>
                    </a:lnTo>
                    <a:lnTo>
                      <a:pt x="15894" y="81882"/>
                    </a:lnTo>
                    <a:lnTo>
                      <a:pt x="10596" y="76235"/>
                    </a:lnTo>
                    <a:lnTo>
                      <a:pt x="6157" y="71058"/>
                    </a:lnTo>
                    <a:lnTo>
                      <a:pt x="2863" y="67058"/>
                    </a:lnTo>
                    <a:lnTo>
                      <a:pt x="0" y="63529"/>
                    </a:lnTo>
                    <a:lnTo>
                      <a:pt x="0" y="63529"/>
                    </a:lnTo>
                    <a:lnTo>
                      <a:pt x="1718" y="64705"/>
                    </a:lnTo>
                    <a:lnTo>
                      <a:pt x="6443" y="67294"/>
                    </a:lnTo>
                    <a:lnTo>
                      <a:pt x="9880" y="69411"/>
                    </a:lnTo>
                    <a:lnTo>
                      <a:pt x="13890" y="71058"/>
                    </a:lnTo>
                    <a:lnTo>
                      <a:pt x="18472" y="72705"/>
                    </a:lnTo>
                    <a:lnTo>
                      <a:pt x="23341" y="74352"/>
                    </a:lnTo>
                    <a:lnTo>
                      <a:pt x="28782" y="75764"/>
                    </a:lnTo>
                    <a:lnTo>
                      <a:pt x="34510" y="76705"/>
                    </a:lnTo>
                    <a:lnTo>
                      <a:pt x="40525" y="77411"/>
                    </a:lnTo>
                    <a:lnTo>
                      <a:pt x="46682" y="77411"/>
                    </a:lnTo>
                    <a:lnTo>
                      <a:pt x="53126" y="76470"/>
                    </a:lnTo>
                    <a:lnTo>
                      <a:pt x="56420" y="75764"/>
                    </a:lnTo>
                    <a:lnTo>
                      <a:pt x="59713" y="74823"/>
                    </a:lnTo>
                    <a:lnTo>
                      <a:pt x="63007" y="73882"/>
                    </a:lnTo>
                    <a:lnTo>
                      <a:pt x="66443" y="72470"/>
                    </a:lnTo>
                    <a:lnTo>
                      <a:pt x="69737" y="70823"/>
                    </a:lnTo>
                    <a:lnTo>
                      <a:pt x="73031" y="68705"/>
                    </a:lnTo>
                    <a:lnTo>
                      <a:pt x="73031" y="68705"/>
                    </a:lnTo>
                    <a:lnTo>
                      <a:pt x="75322" y="67058"/>
                    </a:lnTo>
                    <a:lnTo>
                      <a:pt x="77613" y="65176"/>
                    </a:lnTo>
                    <a:lnTo>
                      <a:pt x="79618" y="63294"/>
                    </a:lnTo>
                    <a:lnTo>
                      <a:pt x="81622" y="61176"/>
                    </a:lnTo>
                    <a:lnTo>
                      <a:pt x="85632" y="56470"/>
                    </a:lnTo>
                    <a:lnTo>
                      <a:pt x="89355" y="51294"/>
                    </a:lnTo>
                    <a:lnTo>
                      <a:pt x="92649" y="45647"/>
                    </a:lnTo>
                    <a:lnTo>
                      <a:pt x="95799" y="39764"/>
                    </a:lnTo>
                    <a:lnTo>
                      <a:pt x="98663" y="34117"/>
                    </a:lnTo>
                    <a:lnTo>
                      <a:pt x="101097" y="28235"/>
                    </a:lnTo>
                    <a:lnTo>
                      <a:pt x="103389" y="22823"/>
                    </a:lnTo>
                    <a:lnTo>
                      <a:pt x="105393" y="17411"/>
                    </a:lnTo>
                    <a:lnTo>
                      <a:pt x="108400" y="8470"/>
                    </a:lnTo>
                    <a:lnTo>
                      <a:pt x="110262" y="2352"/>
                    </a:lnTo>
                    <a:lnTo>
                      <a:pt x="110835" y="0"/>
                    </a:lnTo>
                    <a:lnTo>
                      <a:pt x="110835" y="0"/>
                    </a:lnTo>
                    <a:close/>
                  </a:path>
                </a:pathLst>
              </a:custGeom>
              <a:solidFill>
                <a:srgbClr val="A2CDED"/>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baseline="0">
                  <a:solidFill>
                    <a:srgbClr val="000000"/>
                  </a:solidFill>
                  <a:latin typeface="Arial"/>
                  <a:ea typeface="Arial"/>
                  <a:cs typeface="Arial"/>
                  <a:sym typeface="Arial"/>
                </a:endParaRPr>
              </a:p>
            </p:txBody>
          </p:sp>
          <p:sp>
            <p:nvSpPr>
              <p:cNvPr id="105" name="Shape 506"/>
              <p:cNvSpPr/>
              <p:nvPr/>
            </p:nvSpPr>
            <p:spPr>
              <a:xfrm>
                <a:off x="5356223" y="3261989"/>
                <a:ext cx="809624" cy="1330324"/>
              </a:xfrm>
              <a:custGeom>
                <a:avLst/>
                <a:gdLst/>
                <a:ahLst/>
                <a:cxnLst/>
                <a:rect l="0" t="0" r="0" b="0"/>
                <a:pathLst>
                  <a:path w="120000" h="120000" extrusionOk="0">
                    <a:moveTo>
                      <a:pt x="120000" y="110835"/>
                    </a:moveTo>
                    <a:lnTo>
                      <a:pt x="120000" y="110835"/>
                    </a:lnTo>
                    <a:lnTo>
                      <a:pt x="116470" y="111837"/>
                    </a:lnTo>
                    <a:lnTo>
                      <a:pt x="107058" y="114128"/>
                    </a:lnTo>
                    <a:lnTo>
                      <a:pt x="100470" y="115560"/>
                    </a:lnTo>
                    <a:lnTo>
                      <a:pt x="93176" y="116992"/>
                    </a:lnTo>
                    <a:lnTo>
                      <a:pt x="84941" y="118281"/>
                    </a:lnTo>
                    <a:lnTo>
                      <a:pt x="76470" y="119140"/>
                    </a:lnTo>
                    <a:lnTo>
                      <a:pt x="67294" y="119713"/>
                    </a:lnTo>
                    <a:lnTo>
                      <a:pt x="62588" y="120000"/>
                    </a:lnTo>
                    <a:lnTo>
                      <a:pt x="58117" y="120000"/>
                    </a:lnTo>
                    <a:lnTo>
                      <a:pt x="53411" y="119713"/>
                    </a:lnTo>
                    <a:lnTo>
                      <a:pt x="48941" y="119284"/>
                    </a:lnTo>
                    <a:lnTo>
                      <a:pt x="44235" y="118711"/>
                    </a:lnTo>
                    <a:lnTo>
                      <a:pt x="39764" y="118138"/>
                    </a:lnTo>
                    <a:lnTo>
                      <a:pt x="35294" y="116992"/>
                    </a:lnTo>
                    <a:lnTo>
                      <a:pt x="31294" y="115847"/>
                    </a:lnTo>
                    <a:lnTo>
                      <a:pt x="27294" y="114415"/>
                    </a:lnTo>
                    <a:lnTo>
                      <a:pt x="23058" y="112696"/>
                    </a:lnTo>
                    <a:lnTo>
                      <a:pt x="19294" y="110835"/>
                    </a:lnTo>
                    <a:lnTo>
                      <a:pt x="16000" y="108544"/>
                    </a:lnTo>
                    <a:lnTo>
                      <a:pt x="12470" y="105823"/>
                    </a:lnTo>
                    <a:lnTo>
                      <a:pt x="9411" y="102959"/>
                    </a:lnTo>
                    <a:lnTo>
                      <a:pt x="9411" y="102959"/>
                    </a:lnTo>
                    <a:lnTo>
                      <a:pt x="6352" y="99093"/>
                    </a:lnTo>
                    <a:lnTo>
                      <a:pt x="3764" y="95083"/>
                    </a:lnTo>
                    <a:lnTo>
                      <a:pt x="2117" y="91217"/>
                    </a:lnTo>
                    <a:lnTo>
                      <a:pt x="705" y="87064"/>
                    </a:lnTo>
                    <a:lnTo>
                      <a:pt x="0" y="82911"/>
                    </a:lnTo>
                    <a:lnTo>
                      <a:pt x="0" y="78615"/>
                    </a:lnTo>
                    <a:lnTo>
                      <a:pt x="470" y="74176"/>
                    </a:lnTo>
                    <a:lnTo>
                      <a:pt x="941" y="69880"/>
                    </a:lnTo>
                    <a:lnTo>
                      <a:pt x="2117" y="65584"/>
                    </a:lnTo>
                    <a:lnTo>
                      <a:pt x="3764" y="61145"/>
                    </a:lnTo>
                    <a:lnTo>
                      <a:pt x="5882" y="57136"/>
                    </a:lnTo>
                    <a:lnTo>
                      <a:pt x="7764" y="52696"/>
                    </a:lnTo>
                    <a:lnTo>
                      <a:pt x="10117" y="48544"/>
                    </a:lnTo>
                    <a:lnTo>
                      <a:pt x="12941" y="44534"/>
                    </a:lnTo>
                    <a:lnTo>
                      <a:pt x="16000" y="40381"/>
                    </a:lnTo>
                    <a:lnTo>
                      <a:pt x="18588" y="36372"/>
                    </a:lnTo>
                    <a:lnTo>
                      <a:pt x="25176" y="28926"/>
                    </a:lnTo>
                    <a:lnTo>
                      <a:pt x="31529" y="21909"/>
                    </a:lnTo>
                    <a:lnTo>
                      <a:pt x="38117" y="15751"/>
                    </a:lnTo>
                    <a:lnTo>
                      <a:pt x="43764" y="10310"/>
                    </a:lnTo>
                    <a:lnTo>
                      <a:pt x="48941" y="6014"/>
                    </a:lnTo>
                    <a:lnTo>
                      <a:pt x="52941" y="2720"/>
                    </a:lnTo>
                    <a:lnTo>
                      <a:pt x="56470" y="0"/>
                    </a:lnTo>
                    <a:lnTo>
                      <a:pt x="56470" y="0"/>
                    </a:lnTo>
                    <a:lnTo>
                      <a:pt x="55294" y="1718"/>
                    </a:lnTo>
                    <a:lnTo>
                      <a:pt x="52235" y="6443"/>
                    </a:lnTo>
                    <a:lnTo>
                      <a:pt x="50588" y="9737"/>
                    </a:lnTo>
                    <a:lnTo>
                      <a:pt x="48941" y="13603"/>
                    </a:lnTo>
                    <a:lnTo>
                      <a:pt x="46823" y="18186"/>
                    </a:lnTo>
                    <a:lnTo>
                      <a:pt x="45176" y="23198"/>
                    </a:lnTo>
                    <a:lnTo>
                      <a:pt x="43764" y="28496"/>
                    </a:lnTo>
                    <a:lnTo>
                      <a:pt x="42823" y="34367"/>
                    </a:lnTo>
                    <a:lnTo>
                      <a:pt x="42588" y="40381"/>
                    </a:lnTo>
                    <a:lnTo>
                      <a:pt x="42588" y="46539"/>
                    </a:lnTo>
                    <a:lnTo>
                      <a:pt x="43058" y="52983"/>
                    </a:lnTo>
                    <a:lnTo>
                      <a:pt x="44235" y="56276"/>
                    </a:lnTo>
                    <a:lnTo>
                      <a:pt x="44941" y="59570"/>
                    </a:lnTo>
                    <a:lnTo>
                      <a:pt x="46117" y="62863"/>
                    </a:lnTo>
                    <a:lnTo>
                      <a:pt x="47529" y="66157"/>
                    </a:lnTo>
                    <a:lnTo>
                      <a:pt x="49176" y="69451"/>
                    </a:lnTo>
                    <a:lnTo>
                      <a:pt x="51294" y="72744"/>
                    </a:lnTo>
                    <a:lnTo>
                      <a:pt x="51294" y="72744"/>
                    </a:lnTo>
                    <a:lnTo>
                      <a:pt x="52941" y="75035"/>
                    </a:lnTo>
                    <a:lnTo>
                      <a:pt x="54823" y="77326"/>
                    </a:lnTo>
                    <a:lnTo>
                      <a:pt x="56705" y="79474"/>
                    </a:lnTo>
                    <a:lnTo>
                      <a:pt x="58823" y="81479"/>
                    </a:lnTo>
                    <a:lnTo>
                      <a:pt x="63529" y="85346"/>
                    </a:lnTo>
                    <a:lnTo>
                      <a:pt x="68705" y="89069"/>
                    </a:lnTo>
                    <a:lnTo>
                      <a:pt x="74117" y="92649"/>
                    </a:lnTo>
                    <a:lnTo>
                      <a:pt x="79764" y="95799"/>
                    </a:lnTo>
                    <a:lnTo>
                      <a:pt x="85647" y="98377"/>
                    </a:lnTo>
                    <a:lnTo>
                      <a:pt x="91294" y="101097"/>
                    </a:lnTo>
                    <a:lnTo>
                      <a:pt x="97176" y="103389"/>
                    </a:lnTo>
                    <a:lnTo>
                      <a:pt x="102352" y="105250"/>
                    </a:lnTo>
                    <a:lnTo>
                      <a:pt x="111529" y="108400"/>
                    </a:lnTo>
                    <a:lnTo>
                      <a:pt x="117647" y="110262"/>
                    </a:lnTo>
                    <a:lnTo>
                      <a:pt x="120000" y="110835"/>
                    </a:lnTo>
                    <a:lnTo>
                      <a:pt x="120000" y="110835"/>
                    </a:lnTo>
                    <a:close/>
                  </a:path>
                </a:pathLst>
              </a:custGeom>
              <a:solidFill>
                <a:srgbClr val="73B5E4"/>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baseline="0">
                  <a:solidFill>
                    <a:srgbClr val="000000"/>
                  </a:solidFill>
                  <a:latin typeface="Arial"/>
                  <a:ea typeface="Arial"/>
                  <a:cs typeface="Arial"/>
                  <a:sym typeface="Arial"/>
                </a:endParaRPr>
              </a:p>
            </p:txBody>
          </p:sp>
        </p:grpSp>
        <p:sp>
          <p:nvSpPr>
            <p:cNvPr id="107" name="Shape 507"/>
            <p:cNvSpPr txBox="1"/>
            <p:nvPr userDrawn="1"/>
          </p:nvSpPr>
          <p:spPr>
            <a:xfrm>
              <a:off x="5474764" y="3361401"/>
              <a:ext cx="1627180"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4800" b="0" i="0" u="none" strike="noStrike" cap="none" baseline="0" dirty="0">
                  <a:solidFill>
                    <a:srgbClr val="00AA4F"/>
                  </a:solidFill>
                  <a:latin typeface="Arial Black"/>
                  <a:ea typeface="Arial Black"/>
                  <a:cs typeface="Arial Black"/>
                  <a:sym typeface="Arial Black"/>
                </a:rPr>
                <a:t>CO2</a:t>
              </a:r>
            </a:p>
          </p:txBody>
        </p:sp>
        <p:sp>
          <p:nvSpPr>
            <p:cNvPr id="108" name="Shape 508"/>
            <p:cNvSpPr/>
            <p:nvPr userDrawn="1"/>
          </p:nvSpPr>
          <p:spPr>
            <a:xfrm>
              <a:off x="5950194" y="3543547"/>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09" name="Shape 509"/>
            <p:cNvSpPr/>
            <p:nvPr userDrawn="1"/>
          </p:nvSpPr>
          <p:spPr>
            <a:xfrm>
              <a:off x="5966695" y="3555552"/>
              <a:ext cx="46867" cy="45718"/>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0" name="Shape 510"/>
            <p:cNvSpPr/>
            <p:nvPr userDrawn="1"/>
          </p:nvSpPr>
          <p:spPr>
            <a:xfrm>
              <a:off x="6424300" y="3519386"/>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1" name="Shape 511"/>
            <p:cNvSpPr/>
            <p:nvPr userDrawn="1"/>
          </p:nvSpPr>
          <p:spPr>
            <a:xfrm>
              <a:off x="6442554" y="3507345"/>
              <a:ext cx="46867" cy="45718"/>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2" name="Shape 512"/>
            <p:cNvSpPr/>
            <p:nvPr userDrawn="1"/>
          </p:nvSpPr>
          <p:spPr>
            <a:xfrm>
              <a:off x="6451791" y="3553063"/>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3" name="Shape 513"/>
            <p:cNvSpPr/>
            <p:nvPr userDrawn="1"/>
          </p:nvSpPr>
          <p:spPr>
            <a:xfrm>
              <a:off x="6480726" y="3579552"/>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4" name="Shape 514"/>
            <p:cNvSpPr/>
            <p:nvPr userDrawn="1"/>
          </p:nvSpPr>
          <p:spPr>
            <a:xfrm>
              <a:off x="6499858" y="3573309"/>
              <a:ext cx="46867" cy="45718"/>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5" name="Shape 515"/>
            <p:cNvSpPr/>
            <p:nvPr userDrawn="1"/>
          </p:nvSpPr>
          <p:spPr>
            <a:xfrm>
              <a:off x="6526794" y="3488289"/>
              <a:ext cx="46867" cy="45718"/>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6" name="Shape 516"/>
            <p:cNvSpPr/>
            <p:nvPr userDrawn="1"/>
          </p:nvSpPr>
          <p:spPr>
            <a:xfrm>
              <a:off x="6840622" y="3488289"/>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7" name="Shape 517"/>
            <p:cNvSpPr/>
            <p:nvPr userDrawn="1"/>
          </p:nvSpPr>
          <p:spPr>
            <a:xfrm>
              <a:off x="6868114" y="3517060"/>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8" name="Shape 518"/>
            <p:cNvSpPr/>
            <p:nvPr userDrawn="1"/>
          </p:nvSpPr>
          <p:spPr>
            <a:xfrm>
              <a:off x="6908562" y="3535944"/>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19" name="Shape 519"/>
            <p:cNvSpPr/>
            <p:nvPr userDrawn="1"/>
          </p:nvSpPr>
          <p:spPr>
            <a:xfrm>
              <a:off x="6926488" y="3560297"/>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0" name="Shape 520"/>
            <p:cNvSpPr/>
            <p:nvPr userDrawn="1"/>
          </p:nvSpPr>
          <p:spPr>
            <a:xfrm>
              <a:off x="6941931" y="3596302"/>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1" name="Shape 521"/>
            <p:cNvSpPr/>
            <p:nvPr userDrawn="1"/>
          </p:nvSpPr>
          <p:spPr>
            <a:xfrm>
              <a:off x="6797151" y="3530448"/>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2" name="Shape 522"/>
            <p:cNvSpPr/>
            <p:nvPr userDrawn="1"/>
          </p:nvSpPr>
          <p:spPr>
            <a:xfrm>
              <a:off x="6758108" y="3498004"/>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3" name="Shape 523"/>
            <p:cNvSpPr/>
            <p:nvPr userDrawn="1"/>
          </p:nvSpPr>
          <p:spPr>
            <a:xfrm>
              <a:off x="6921652" y="3690086"/>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4" name="Shape 524"/>
            <p:cNvSpPr/>
            <p:nvPr userDrawn="1"/>
          </p:nvSpPr>
          <p:spPr>
            <a:xfrm>
              <a:off x="6922586" y="3844298"/>
              <a:ext cx="73817" cy="72008"/>
            </a:xfrm>
            <a:prstGeom prst="rect">
              <a:avLst/>
            </a:prstGeom>
            <a:solidFill>
              <a:srgbClr val="FFFFF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5" name="Shape 525"/>
            <p:cNvSpPr/>
            <p:nvPr userDrawn="1"/>
          </p:nvSpPr>
          <p:spPr>
            <a:xfrm>
              <a:off x="6941595" y="3854038"/>
              <a:ext cx="46867" cy="45718"/>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6" name="Shape 526"/>
            <p:cNvSpPr/>
            <p:nvPr userDrawn="1"/>
          </p:nvSpPr>
          <p:spPr>
            <a:xfrm>
              <a:off x="6779559" y="3498004"/>
              <a:ext cx="46867" cy="45718"/>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7" name="Shape 527"/>
            <p:cNvSpPr/>
            <p:nvPr userDrawn="1"/>
          </p:nvSpPr>
          <p:spPr>
            <a:xfrm>
              <a:off x="6844353" y="3530187"/>
              <a:ext cx="46867" cy="45718"/>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8" name="Shape 528"/>
            <p:cNvSpPr/>
            <p:nvPr userDrawn="1"/>
          </p:nvSpPr>
          <p:spPr>
            <a:xfrm>
              <a:off x="6972571" y="3589097"/>
              <a:ext cx="46867" cy="45718"/>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29" name="Shape 529"/>
            <p:cNvSpPr/>
            <p:nvPr userDrawn="1"/>
          </p:nvSpPr>
          <p:spPr>
            <a:xfrm>
              <a:off x="6937431" y="3528979"/>
              <a:ext cx="46867" cy="45718"/>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30" name="Shape 530"/>
            <p:cNvSpPr/>
            <p:nvPr userDrawn="1"/>
          </p:nvSpPr>
          <p:spPr>
            <a:xfrm>
              <a:off x="6884747" y="3464909"/>
              <a:ext cx="25832" cy="25199"/>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31" name="Shape 531"/>
            <p:cNvSpPr/>
            <p:nvPr userDrawn="1"/>
          </p:nvSpPr>
          <p:spPr>
            <a:xfrm>
              <a:off x="6977017" y="3479520"/>
              <a:ext cx="25832" cy="25199"/>
            </a:xfrm>
            <a:prstGeom prst="rect">
              <a:avLst/>
            </a:prstGeom>
            <a:solidFill>
              <a:srgbClr val="00AA4F"/>
            </a:solidFill>
            <a:ln>
              <a:noFill/>
            </a:ln>
          </p:spPr>
          <p:txBody>
            <a:bodyPr lIns="91425" tIns="45700" rIns="91425" bIns="45700" anchor="ctr" anchorCtr="0">
              <a:noAutofit/>
            </a:bodyPr>
            <a:lstStyle/>
            <a:p>
              <a:pPr marL="0" marR="0" lvl="0" indent="0" algn="ctr" rtl="0">
                <a:lnSpc>
                  <a:spcPct val="80000"/>
                </a:lnSpc>
                <a:spcBef>
                  <a:spcPts val="0"/>
                </a:spcBef>
                <a:spcAft>
                  <a:spcPts val="0"/>
                </a:spcAft>
                <a:buClr>
                  <a:schemeClr val="dk1"/>
                </a:buClr>
                <a:buFont typeface="Calibri"/>
                <a:buNone/>
              </a:pPr>
              <a:endParaRPr sz="450" b="0" i="0" u="none" strike="noStrike" cap="none" baseline="0">
                <a:solidFill>
                  <a:srgbClr val="FFFFFF"/>
                </a:solidFill>
                <a:latin typeface="Calibri"/>
                <a:ea typeface="Calibri"/>
                <a:cs typeface="Calibri"/>
                <a:sym typeface="Calibri"/>
              </a:endParaRPr>
            </a:p>
          </p:txBody>
        </p:sp>
        <p:sp>
          <p:nvSpPr>
            <p:cNvPr id="132" name="Shape 532"/>
            <p:cNvSpPr txBox="1"/>
            <p:nvPr userDrawn="1"/>
          </p:nvSpPr>
          <p:spPr>
            <a:xfrm>
              <a:off x="5495589" y="4024377"/>
              <a:ext cx="1581169" cy="33855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GB" sz="1600" b="0" i="0" u="none" strike="noStrike" cap="none" baseline="0" dirty="0">
                  <a:solidFill>
                    <a:srgbClr val="00AA4F"/>
                  </a:solidFill>
                  <a:latin typeface="Arial"/>
                  <a:ea typeface="Arial"/>
                  <a:cs typeface="Arial"/>
                  <a:sym typeface="Arial"/>
                </a:rPr>
                <a:t>NEUTRAL</a:t>
              </a:r>
            </a:p>
          </p:txBody>
        </p:sp>
      </p:grpSp>
      <p:pic>
        <p:nvPicPr>
          <p:cNvPr id="64"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66"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380663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6382F86A-3900-4C10-A180-12346C0D6EFE}" type="datetime1">
              <a:rPr lang="fr-FR" smtClean="0"/>
              <a:pPr/>
              <a:t>17/10/2019</a:t>
            </a:fld>
            <a:endParaRPr lang="fr-FR"/>
          </a:p>
        </p:txBody>
      </p:sp>
      <p:sp>
        <p:nvSpPr>
          <p:cNvPr id="4" name="Espace réservé du numéro de diapositive 3"/>
          <p:cNvSpPr>
            <a:spLocks noGrp="1"/>
          </p:cNvSpPr>
          <p:nvPr>
            <p:ph type="sldNum" sz="quarter" idx="11"/>
          </p:nvPr>
        </p:nvSpPr>
        <p:spPr/>
        <p:txBody>
          <a:bodyPr/>
          <a:lstStyle/>
          <a:p>
            <a:fld id="{273D814C-4FD7-BC4C-B83F-A3593BC1E3DE}" type="slidenum">
              <a:rPr lang="fr-FR" smtClean="0"/>
              <a:pPr/>
              <a:t>‹N°›</a:t>
            </a:fld>
            <a:endParaRPr lang="fr-FR"/>
          </a:p>
        </p:txBody>
      </p:sp>
      <p:cxnSp>
        <p:nvCxnSpPr>
          <p:cNvPr id="6" name="Connecteur droit 5"/>
          <p:cNvCxnSpPr/>
          <p:nvPr userDrawn="1"/>
        </p:nvCxnSpPr>
        <p:spPr>
          <a:xfrm>
            <a:off x="0" y="1131107"/>
            <a:ext cx="12192000" cy="0"/>
          </a:xfrm>
          <a:prstGeom prst="line">
            <a:avLst/>
          </a:prstGeom>
          <a:ln>
            <a:solidFill>
              <a:srgbClr val="1B95D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grpSp>
        <p:nvGrpSpPr>
          <p:cNvPr id="2" name="Grouper 1"/>
          <p:cNvGrpSpPr/>
          <p:nvPr userDrawn="1"/>
        </p:nvGrpSpPr>
        <p:grpSpPr>
          <a:xfrm>
            <a:off x="443341" y="1330035"/>
            <a:ext cx="3590797" cy="4849091"/>
            <a:chOff x="443341" y="1330035"/>
            <a:chExt cx="3590797" cy="4849091"/>
          </a:xfrm>
        </p:grpSpPr>
        <p:sp>
          <p:nvSpPr>
            <p:cNvPr id="8" name="Rectangle 7"/>
            <p:cNvSpPr/>
            <p:nvPr userDrawn="1"/>
          </p:nvSpPr>
          <p:spPr>
            <a:xfrm>
              <a:off x="443341" y="1330035"/>
              <a:ext cx="3590797" cy="484909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userDrawn="1"/>
          </p:nvSpPr>
          <p:spPr>
            <a:xfrm>
              <a:off x="1011381" y="1371596"/>
              <a:ext cx="2327564" cy="369332"/>
            </a:xfrm>
            <a:prstGeom prst="rect">
              <a:avLst/>
            </a:prstGeom>
            <a:noFill/>
            <a:ln>
              <a:noFill/>
            </a:ln>
          </p:spPr>
          <p:txBody>
            <a:bodyPr wrap="square" rtlCol="0">
              <a:spAutoFit/>
            </a:bodyPr>
            <a:lstStyle/>
            <a:p>
              <a:pPr algn="ctr"/>
              <a:r>
                <a:rPr lang="en-GB" u="sng" noProof="0" dirty="0">
                  <a:solidFill>
                    <a:schemeClr val="tx1">
                      <a:lumMod val="65000"/>
                      <a:lumOff val="35000"/>
                    </a:schemeClr>
                  </a:solidFill>
                </a:rPr>
                <a:t>Large</a:t>
              </a:r>
              <a:r>
                <a:rPr lang="en-GB" u="sng" baseline="0" noProof="0" dirty="0">
                  <a:solidFill>
                    <a:schemeClr val="tx1">
                      <a:lumMod val="65000"/>
                      <a:lumOff val="35000"/>
                    </a:schemeClr>
                  </a:solidFill>
                </a:rPr>
                <a:t> Companies</a:t>
              </a:r>
              <a:endParaRPr lang="en-GB" u="sng" noProof="0" dirty="0">
                <a:solidFill>
                  <a:schemeClr val="tx1">
                    <a:lumMod val="65000"/>
                    <a:lumOff val="35000"/>
                  </a:schemeClr>
                </a:solidFill>
              </a:endParaRPr>
            </a:p>
          </p:txBody>
        </p:sp>
        <p:pic>
          <p:nvPicPr>
            <p:cNvPr id="15" name="Picture 119" descr="http://www.emploi-finance.stepstone.be/upload_BE/logo/D/logoD_IETEREN_2631BFR.gif"/>
            <p:cNvPicPr>
              <a:picLocks noChangeAspect="1" noChangeArrowheads="1"/>
            </p:cNvPicPr>
            <p:nvPr userDrawn="1"/>
          </p:nvPicPr>
          <p:blipFill>
            <a:blip r:embed="rId3">
              <a:extLst>
                <a:ext uri="{28A0092B-C50C-407E-A947-70E740481C1C}">
                  <a14:useLocalDpi xmlns:a14="http://schemas.microsoft.com/office/drawing/2010/main" val="0"/>
                </a:ext>
              </a:extLst>
            </a:blip>
            <a:srcRect l="16667" r="16666"/>
            <a:stretch>
              <a:fillRect/>
            </a:stretch>
          </p:blipFill>
          <p:spPr bwMode="auto">
            <a:xfrm>
              <a:off x="1445486" y="1866046"/>
              <a:ext cx="6556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http://www.bpost.be/site/nl/_images/logo_bpost_landing.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9852" y="1815331"/>
              <a:ext cx="84931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http://www.sodexo.com/group_en/Images/sodexo_coul_200x155_tcm13-100027.jpg"/>
            <p:cNvPicPr>
              <a:picLocks noChangeAspect="1" noChangeArrowheads="1"/>
            </p:cNvPicPr>
            <p:nvPr userDrawn="1"/>
          </p:nvPicPr>
          <p:blipFill>
            <a:blip r:embed="rId5">
              <a:extLst>
                <a:ext uri="{28A0092B-C50C-407E-A947-70E740481C1C}">
                  <a14:useLocalDpi xmlns:a14="http://schemas.microsoft.com/office/drawing/2010/main" val="0"/>
                </a:ext>
              </a:extLst>
            </a:blip>
            <a:srcRect l="7353" t="23521" r="9093" b="29436"/>
            <a:stretch>
              <a:fillRect/>
            </a:stretch>
          </p:blipFill>
          <p:spPr bwMode="auto">
            <a:xfrm>
              <a:off x="1696369" y="4578761"/>
              <a:ext cx="9763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http://corporate.mobistar.be/images/logo_basic.gif"/>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85271" y="3009775"/>
              <a:ext cx="713158" cy="40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http://www.aviationexplorer.com/Airline_Logos/Brussels_Airlines_Logo.gi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102391" y="3613668"/>
              <a:ext cx="802997" cy="33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http://www.stadsschouwburgantwerpen.be/userfiles/images/interparking_logo_2011.jpg"/>
            <p:cNvPicPr>
              <a:picLocks noChangeAspect="1" noChangeArrowheads="1"/>
            </p:cNvPicPr>
            <p:nvPr userDrawn="1"/>
          </p:nvPicPr>
          <p:blipFill>
            <a:blip r:embed="rId8">
              <a:extLst>
                <a:ext uri="{28A0092B-C50C-407E-A947-70E740481C1C}">
                  <a14:useLocalDpi xmlns:a14="http://schemas.microsoft.com/office/drawing/2010/main" val="0"/>
                </a:ext>
              </a:extLst>
            </a:blip>
            <a:srcRect l="4260" t="13376" r="4117" b="23625"/>
            <a:stretch>
              <a:fillRect/>
            </a:stretch>
          </p:blipFill>
          <p:spPr bwMode="auto">
            <a:xfrm>
              <a:off x="2590672" y="3129905"/>
              <a:ext cx="1285501" cy="41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4"/>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366605" y="2588082"/>
              <a:ext cx="423631" cy="42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2" descr="http://upload.wikimedia.org/wikipedia/fr/3/36/Logo_lotus_bakeries.gif">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29165" y="4091270"/>
              <a:ext cx="547541" cy="54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5"/>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181343" y="1885300"/>
              <a:ext cx="481013"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1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473707" y="5713363"/>
              <a:ext cx="385801" cy="38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1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787590" y="4755990"/>
              <a:ext cx="1165052" cy="268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613756" y="5419334"/>
              <a:ext cx="881283" cy="700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6" descr="http://www.admire.be/pages/references/References/UnileverLogo.jpg"/>
            <p:cNvPicPr>
              <a:picLocks noChangeAspect="1" noChangeArrowheads="1"/>
            </p:cNvPicPr>
            <p:nvPr userDrawn="1"/>
          </p:nvPicPr>
          <p:blipFill>
            <a:blip r:embed="rId16">
              <a:extLst>
                <a:ext uri="{28A0092B-C50C-407E-A947-70E740481C1C}">
                  <a14:useLocalDpi xmlns:a14="http://schemas.microsoft.com/office/drawing/2010/main" val="0"/>
                </a:ext>
              </a:extLst>
            </a:blip>
            <a:srcRect l="11200"/>
            <a:stretch>
              <a:fillRect/>
            </a:stretch>
          </p:blipFill>
          <p:spPr bwMode="auto">
            <a:xfrm>
              <a:off x="3448990" y="4080067"/>
              <a:ext cx="506413"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6" descr="http://www.mnemonicbranding.com/images-logos/logo_levis.gif"/>
            <p:cNvPicPr>
              <a:picLocks noChangeAspect="1" noChangeArrowheads="1"/>
            </p:cNvPicPr>
            <p:nvPr userDrawn="1"/>
          </p:nvPicPr>
          <p:blipFill>
            <a:blip r:embed="rId17">
              <a:extLst>
                <a:ext uri="{28A0092B-C50C-407E-A947-70E740481C1C}">
                  <a14:useLocalDpi xmlns:a14="http://schemas.microsoft.com/office/drawing/2010/main" val="0"/>
                </a:ext>
              </a:extLst>
            </a:blip>
            <a:srcRect l="25569" t="8524" r="31818" b="6248"/>
            <a:stretch>
              <a:fillRect/>
            </a:stretch>
          </p:blipFill>
          <p:spPr bwMode="auto">
            <a:xfrm>
              <a:off x="580508" y="3594479"/>
              <a:ext cx="3111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http://upload.wikimedia.org/wikipedia/commons/8/83/Logo_Infrabel.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566437" y="2659107"/>
              <a:ext cx="765174" cy="23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5" descr="http://escem.wallesctreet.fr/wp-content/uploads/2010/10/Mars_ai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l="6873" t="38487" r="7907" b="38145"/>
            <a:stretch>
              <a:fillRect/>
            </a:stretch>
          </p:blipFill>
          <p:spPr bwMode="auto">
            <a:xfrm>
              <a:off x="3179631" y="5346423"/>
              <a:ext cx="763731" cy="20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9"/>
            <p:cNvPicPr>
              <a:picLocks noChangeAspect="1" noChangeArrowheads="1"/>
            </p:cNvPicPr>
            <p:nvPr userDrawn="1"/>
          </p:nvPicPr>
          <p:blipFill>
            <a:blip r:embed="rId20">
              <a:extLst>
                <a:ext uri="{28A0092B-C50C-407E-A947-70E740481C1C}">
                  <a14:useLocalDpi xmlns:a14="http://schemas.microsoft.com/office/drawing/2010/main" val="0"/>
                </a:ext>
              </a:extLst>
            </a:blip>
            <a:srcRect l="10097" t="13055" r="7240"/>
            <a:stretch>
              <a:fillRect/>
            </a:stretch>
          </p:blipFill>
          <p:spPr bwMode="auto">
            <a:xfrm>
              <a:off x="608232" y="2392772"/>
              <a:ext cx="630237" cy="58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80"/>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538715" y="2801922"/>
              <a:ext cx="669925"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0" descr="image011"/>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644156" y="3488833"/>
              <a:ext cx="6699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426116" y="5287748"/>
              <a:ext cx="676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8"/>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923231" y="3388111"/>
              <a:ext cx="766594" cy="76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descr="http://static.vergelijk.nl/fotos/183x160/8/5/5/4/we-fashion-vest-75535766-17508554.jpg"/>
            <p:cNvPicPr>
              <a:picLocks noChangeAspect="1" noChangeArrowheads="1"/>
            </p:cNvPicPr>
            <p:nvPr userDrawn="1"/>
          </p:nvPicPr>
          <p:blipFill>
            <a:blip r:embed="rId25">
              <a:extLst>
                <a:ext uri="{28A0092B-C50C-407E-A947-70E740481C1C}">
                  <a14:useLocalDpi xmlns:a14="http://schemas.microsoft.com/office/drawing/2010/main" val="0"/>
                </a:ext>
              </a:extLst>
            </a:blip>
            <a:srcRect l="12393" t="28349" r="13248" b="29126"/>
            <a:stretch>
              <a:fillRect/>
            </a:stretch>
          </p:blipFill>
          <p:spPr bwMode="auto">
            <a:xfrm>
              <a:off x="2371996" y="3672026"/>
              <a:ext cx="577751" cy="28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3"/>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l="7651" t="32100" r="7433" b="30833"/>
            <a:stretch>
              <a:fillRect/>
            </a:stretch>
          </p:blipFill>
          <p:spPr bwMode="auto">
            <a:xfrm>
              <a:off x="1900028" y="5100798"/>
              <a:ext cx="634819" cy="27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104"/>
            <p:cNvPicPr>
              <a:picLocks noChangeAspect="1" noChangeArrowheads="1"/>
            </p:cNvPicPr>
            <p:nvPr userDrawn="1"/>
          </p:nvPicPr>
          <p:blipFill>
            <a:blip r:embed="rId27">
              <a:extLst>
                <a:ext uri="{28A0092B-C50C-407E-A947-70E740481C1C}">
                  <a14:useLocalDpi xmlns:a14="http://schemas.microsoft.com/office/drawing/2010/main" val="0"/>
                </a:ext>
              </a:extLst>
            </a:blip>
            <a:srcRect l="17294" t="4372" r="14005" b="30785"/>
            <a:stretch>
              <a:fillRect/>
            </a:stretch>
          </p:blipFill>
          <p:spPr bwMode="auto">
            <a:xfrm>
              <a:off x="1154950" y="4964715"/>
              <a:ext cx="477013" cy="45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irc_mi" descr="http://www.kantoorvolckekoekelare.be/imagespartners/delta_lloyd_life.png"/>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662197" y="4154705"/>
              <a:ext cx="85248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8"/>
            <p:cNvPicPr>
              <a:picLocks noChangeAspect="1" noChangeArrowheads="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2558672" y="2496497"/>
              <a:ext cx="674750" cy="254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2" descr="http://www.co2logic.com/home.aspx/html/Images/degroofNL.gif"/>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1113589" y="5570723"/>
              <a:ext cx="580858" cy="40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14"/>
            <p:cNvPicPr>
              <a:picLocks noChangeAspect="1" noChangeArrowheads="1"/>
            </p:cNvPicPr>
            <p:nvPr userDrawn="1"/>
          </p:nvPicPr>
          <p:blipFill>
            <a:blip r:embed="rId31">
              <a:extLst>
                <a:ext uri="{28A0092B-C50C-407E-A947-70E740481C1C}">
                  <a14:useLocalDpi xmlns:a14="http://schemas.microsoft.com/office/drawing/2010/main" val="0"/>
                </a:ext>
              </a:extLst>
            </a:blip>
            <a:srcRect l="4906" t="21152" r="4988" b="17046"/>
            <a:stretch>
              <a:fillRect/>
            </a:stretch>
          </p:blipFill>
          <p:spPr bwMode="auto">
            <a:xfrm>
              <a:off x="630741" y="4261292"/>
              <a:ext cx="11557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3" descr="http://i.a.cnn.net/money/galleries/2006/fortune/0612/gallery.bestcos.toppay/images/Dow_Corning.jpg?w=300&amp;h=300"/>
            <p:cNvPicPr>
              <a:picLocks noChangeAspect="1" noChangeArrowheads="1"/>
            </p:cNvPicPr>
            <p:nvPr userDrawn="1"/>
          </p:nvPicPr>
          <p:blipFill>
            <a:blip r:embed="rId32">
              <a:extLst>
                <a:ext uri="{28A0092B-C50C-407E-A947-70E740481C1C}">
                  <a14:useLocalDpi xmlns:a14="http://schemas.microsoft.com/office/drawing/2010/main" val="0"/>
                </a:ext>
              </a:extLst>
            </a:blip>
            <a:srcRect l="2223" t="20753" r="4390" b="19954"/>
            <a:stretch>
              <a:fillRect/>
            </a:stretch>
          </p:blipFill>
          <p:spPr bwMode="auto">
            <a:xfrm>
              <a:off x="1610930" y="3153555"/>
              <a:ext cx="657481" cy="31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4" descr="http://www.movementdisorders.org/UserFiles/image/UCB%20Logo.jpg"/>
            <p:cNvPicPr>
              <a:picLocks noChangeAspect="1" noChangeArrowheads="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583784" y="5548632"/>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descr="http://www.added-value.com/source/wp-content/uploads/2010/11/Danone.jpg"/>
            <p:cNvPicPr>
              <a:picLocks noChangeAspect="1" noChangeArrowheads="1"/>
            </p:cNvPicPr>
            <p:nvPr userDrawn="1"/>
          </p:nvPicPr>
          <p:blipFill>
            <a:blip r:embed="rId34">
              <a:extLst>
                <a:ext uri="{28A0092B-C50C-407E-A947-70E740481C1C}">
                  <a14:useLocalDpi xmlns:a14="http://schemas.microsoft.com/office/drawing/2010/main" val="0"/>
                </a:ext>
              </a:extLst>
            </a:blip>
            <a:srcRect l="17126" t="11714" r="11642" b="6342"/>
            <a:stretch>
              <a:fillRect/>
            </a:stretch>
          </p:blipFill>
          <p:spPr bwMode="auto">
            <a:xfrm>
              <a:off x="603536" y="4664548"/>
              <a:ext cx="425362" cy="55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0" descr="http://farm4.static.flickr.com/3156/3287921230_3c26f68f81_o.jpg"/>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2551111" y="5783182"/>
              <a:ext cx="866524" cy="2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49"/>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2126823" y="1867165"/>
              <a:ext cx="929689" cy="522367"/>
            </a:xfrm>
            <a:prstGeom prst="rect">
              <a:avLst/>
            </a:prstGeom>
          </p:spPr>
        </p:pic>
      </p:grpSp>
      <p:sp>
        <p:nvSpPr>
          <p:cNvPr id="9" name="Rectangle 8"/>
          <p:cNvSpPr/>
          <p:nvPr userDrawn="1"/>
        </p:nvSpPr>
        <p:spPr>
          <a:xfrm>
            <a:off x="4301831" y="1330035"/>
            <a:ext cx="3590797" cy="484909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userDrawn="1"/>
        </p:nvSpPr>
        <p:spPr>
          <a:xfrm>
            <a:off x="4932218" y="1371596"/>
            <a:ext cx="2327564" cy="369332"/>
          </a:xfrm>
          <a:prstGeom prst="rect">
            <a:avLst/>
          </a:prstGeom>
          <a:noFill/>
          <a:ln>
            <a:noFill/>
          </a:ln>
        </p:spPr>
        <p:txBody>
          <a:bodyPr wrap="square" rtlCol="0">
            <a:spAutoFit/>
          </a:bodyPr>
          <a:lstStyle/>
          <a:p>
            <a:pPr algn="ctr"/>
            <a:r>
              <a:rPr lang="en-GB" u="sng" noProof="0" dirty="0">
                <a:solidFill>
                  <a:schemeClr val="tx1">
                    <a:lumMod val="65000"/>
                    <a:lumOff val="35000"/>
                  </a:schemeClr>
                </a:solidFill>
              </a:rPr>
              <a:t>SMEs</a:t>
            </a:r>
          </a:p>
        </p:txBody>
      </p:sp>
      <p:pic>
        <p:nvPicPr>
          <p:cNvPr id="51" name="Picture 22" descr="http://www.expatinsurance.eu/images/MartinsHotels.jpg"/>
          <p:cNvPicPr>
            <a:picLocks noChangeAspect="1" noChangeArrowheads="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5479843" y="3999679"/>
            <a:ext cx="660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2" descr="BADGER Pellets"/>
          <p:cNvPicPr>
            <a:picLocks noChangeAspect="1" noChangeArrowheads="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5096983" y="3664586"/>
            <a:ext cx="3238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0" descr="logo_footer">
            <a:hlinkClick r:id="rId39"/>
          </p:cNvPr>
          <p:cNvPicPr>
            <a:picLocks noChangeAspect="1" noChangeArrowheads="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141069" y="2486644"/>
            <a:ext cx="8810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4" descr="http://www.emerge.be/img/emerge_logo.gif"/>
          <p:cNvPicPr>
            <a:picLocks noChangeAspect="1" noChangeArrowheads="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6913873" y="5097924"/>
            <a:ext cx="720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02"/>
          <p:cNvPicPr>
            <a:picLocks noChangeAspect="1" noChangeArrowheads="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4454743" y="5027560"/>
            <a:ext cx="1058863" cy="42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03"/>
          <p:cNvPicPr>
            <a:picLocks noChangeAspect="1" noChangeArrowheads="1"/>
          </p:cNvPicPr>
          <p:nvPr userDrawn="1"/>
        </p:nvPicPr>
        <p:blipFill>
          <a:blip r:embed="rId43">
            <a:extLst>
              <a:ext uri="{28A0092B-C50C-407E-A947-70E740481C1C}">
                <a14:useLocalDpi xmlns:a14="http://schemas.microsoft.com/office/drawing/2010/main" val="0"/>
              </a:ext>
            </a:extLst>
          </a:blip>
          <a:srcRect r="13031"/>
          <a:stretch>
            <a:fillRect/>
          </a:stretch>
        </p:blipFill>
        <p:spPr bwMode="auto">
          <a:xfrm>
            <a:off x="5677029" y="1916010"/>
            <a:ext cx="1012825" cy="4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109"/>
          <p:cNvPicPr>
            <a:picLocks noChangeAspect="1" noChangeArrowheads="1"/>
          </p:cNvPicPr>
          <p:nvPr userDrawn="1"/>
        </p:nvPicPr>
        <p:blipFill>
          <a:blip r:embed="rId44">
            <a:extLst>
              <a:ext uri="{28A0092B-C50C-407E-A947-70E740481C1C}">
                <a14:useLocalDpi xmlns:a14="http://schemas.microsoft.com/office/drawing/2010/main" val="0"/>
              </a:ext>
            </a:extLst>
          </a:blip>
          <a:srcRect l="18265" t="17662" r="18500" b="21767"/>
          <a:stretch>
            <a:fillRect/>
          </a:stretch>
        </p:blipFill>
        <p:spPr bwMode="auto">
          <a:xfrm>
            <a:off x="6282274" y="4536982"/>
            <a:ext cx="868362"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112"/>
          <p:cNvPicPr>
            <a:picLocks noChangeAspect="1" noChangeArrowheads="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7015058" y="3711626"/>
            <a:ext cx="719138"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115"/>
          <p:cNvPicPr>
            <a:picLocks noChangeAspect="1" noChangeArrowheads="1"/>
          </p:cNvPicPr>
          <p:nvPr userDrawn="1"/>
        </p:nvPicPr>
        <p:blipFill>
          <a:blip r:embed="rId46">
            <a:extLst>
              <a:ext uri="{28A0092B-C50C-407E-A947-70E740481C1C}">
                <a14:useLocalDpi xmlns:a14="http://schemas.microsoft.com/office/drawing/2010/main" val="0"/>
              </a:ext>
            </a:extLst>
          </a:blip>
          <a:srcRect t="30740" b="32295"/>
          <a:stretch>
            <a:fillRect/>
          </a:stretch>
        </p:blipFill>
        <p:spPr bwMode="auto">
          <a:xfrm>
            <a:off x="4517253" y="1904913"/>
            <a:ext cx="1000125" cy="36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18" descr="http://media1.express.be/pictures/smallres/logos/exki.jpg"/>
          <p:cNvPicPr>
            <a:picLocks noChangeAspect="1" noChangeArrowheads="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4466650" y="3616354"/>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8" descr="http://www.stepstone.be/upload_be/logo/J/logoJetairBNL.gif"/>
          <p:cNvPicPr>
            <a:picLocks noChangeAspect="1" noChangeArrowheads="1"/>
          </p:cNvPicPr>
          <p:nvPr userDrawn="1"/>
        </p:nvPicPr>
        <p:blipFill>
          <a:blip r:embed="rId48">
            <a:extLst>
              <a:ext uri="{28A0092B-C50C-407E-A947-70E740481C1C}">
                <a14:useLocalDpi xmlns:a14="http://schemas.microsoft.com/office/drawing/2010/main" val="0"/>
              </a:ext>
            </a:extLst>
          </a:blip>
          <a:srcRect/>
          <a:stretch>
            <a:fillRect/>
          </a:stretch>
        </p:blipFill>
        <p:spPr bwMode="auto">
          <a:xfrm>
            <a:off x="5759835" y="5008873"/>
            <a:ext cx="10080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95"/>
          <p:cNvPicPr>
            <a:picLocks noChangeAspect="1" noChangeArrowheads="1"/>
          </p:cNvPicPr>
          <p:nvPr userDrawn="1"/>
        </p:nvPicPr>
        <p:blipFill>
          <a:blip r:embed="rId49">
            <a:extLst>
              <a:ext uri="{28A0092B-C50C-407E-A947-70E740481C1C}">
                <a14:useLocalDpi xmlns:a14="http://schemas.microsoft.com/office/drawing/2010/main" val="0"/>
              </a:ext>
            </a:extLst>
          </a:blip>
          <a:srcRect t="10991" b="35870"/>
          <a:stretch>
            <a:fillRect/>
          </a:stretch>
        </p:blipFill>
        <p:spPr bwMode="auto">
          <a:xfrm>
            <a:off x="5385908" y="4685899"/>
            <a:ext cx="889000" cy="31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4" descr="http://www.hain-celestial.com/images/logos/lf_logo.jpg"/>
          <p:cNvPicPr>
            <a:picLocks noChangeAspect="1" noChangeArrowheads="1"/>
          </p:cNvPicPr>
          <p:nvPr userDrawn="1"/>
        </p:nvPicPr>
        <p:blipFill>
          <a:blip r:embed="rId50" cstate="print">
            <a:extLst>
              <a:ext uri="{28A0092B-C50C-407E-A947-70E740481C1C}">
                <a14:useLocalDpi xmlns:a14="http://schemas.microsoft.com/office/drawing/2010/main" val="0"/>
              </a:ext>
            </a:extLst>
          </a:blip>
          <a:srcRect/>
          <a:stretch>
            <a:fillRect/>
          </a:stretch>
        </p:blipFill>
        <p:spPr bwMode="auto">
          <a:xfrm>
            <a:off x="7165368" y="4350955"/>
            <a:ext cx="676596" cy="6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32" descr="http://t1.gstatic.com/images?q=tbn:ANd9GcS6XdIoUUvZhhTQgpYKuR1ZsARwPpLh6DYkEGVxPO0r81RrLoMjrIO-_yeaYw"/>
          <p:cNvPicPr>
            <a:picLocks noChangeAspect="1" noChangeArrowheads="1"/>
          </p:cNvPicPr>
          <p:nvPr userDrawn="1"/>
        </p:nvPicPr>
        <p:blipFill>
          <a:blip r:embed="rId51">
            <a:extLst>
              <a:ext uri="{28A0092B-C50C-407E-A947-70E740481C1C}">
                <a14:useLocalDpi xmlns:a14="http://schemas.microsoft.com/office/drawing/2010/main" val="0"/>
              </a:ext>
            </a:extLst>
          </a:blip>
          <a:srcRect l="18158" t="17548" r="16472" b="12263"/>
          <a:stretch>
            <a:fillRect/>
          </a:stretch>
        </p:blipFill>
        <p:spPr bwMode="auto">
          <a:xfrm>
            <a:off x="5492942" y="5570682"/>
            <a:ext cx="603058" cy="53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56" descr="http://www.dolfin.be/images/logo.jpg"/>
          <p:cNvPicPr>
            <a:picLocks noChangeAspect="1" noChangeArrowheads="1"/>
          </p:cNvPicPr>
          <p:nvPr userDrawn="1"/>
        </p:nvPicPr>
        <p:blipFill>
          <a:blip r:embed="rId52">
            <a:extLst>
              <a:ext uri="{28A0092B-C50C-407E-A947-70E740481C1C}">
                <a14:useLocalDpi xmlns:a14="http://schemas.microsoft.com/office/drawing/2010/main" val="0"/>
              </a:ext>
            </a:extLst>
          </a:blip>
          <a:srcRect/>
          <a:stretch>
            <a:fillRect/>
          </a:stretch>
        </p:blipFill>
        <p:spPr bwMode="auto">
          <a:xfrm>
            <a:off x="7197312" y="5486174"/>
            <a:ext cx="5889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82"/>
          <p:cNvPicPr>
            <a:picLocks noChangeAspect="1" noChangeArrowheads="1"/>
          </p:cNvPicPr>
          <p:nvPr userDrawn="1"/>
        </p:nvPicPr>
        <p:blipFill>
          <a:blip r:embed="rId53">
            <a:extLst>
              <a:ext uri="{28A0092B-C50C-407E-A947-70E740481C1C}">
                <a14:useLocalDpi xmlns:a14="http://schemas.microsoft.com/office/drawing/2010/main" val="0"/>
              </a:ext>
            </a:extLst>
          </a:blip>
          <a:srcRect l="13438" t="38577" r="13847" b="43050"/>
          <a:stretch>
            <a:fillRect/>
          </a:stretch>
        </p:blipFill>
        <p:spPr bwMode="auto">
          <a:xfrm>
            <a:off x="4487885" y="3202748"/>
            <a:ext cx="1065875" cy="24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96"/>
          <p:cNvPicPr>
            <a:picLocks noChangeAspect="1" noChangeArrowheads="1"/>
          </p:cNvPicPr>
          <p:nvPr userDrawn="1"/>
        </p:nvPicPr>
        <p:blipFill>
          <a:blip r:embed="rId54" cstate="print">
            <a:extLst>
              <a:ext uri="{28A0092B-C50C-407E-A947-70E740481C1C}">
                <a14:useLocalDpi xmlns:a14="http://schemas.microsoft.com/office/drawing/2010/main" val="0"/>
              </a:ext>
            </a:extLst>
          </a:blip>
          <a:srcRect/>
          <a:stretch>
            <a:fillRect/>
          </a:stretch>
        </p:blipFill>
        <p:spPr bwMode="auto">
          <a:xfrm>
            <a:off x="6230085" y="4009643"/>
            <a:ext cx="623888" cy="34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97"/>
          <p:cNvPicPr>
            <a:picLocks noChangeAspect="1" noChangeArrowheads="1"/>
          </p:cNvPicPr>
          <p:nvPr userDrawn="1"/>
        </p:nvPicPr>
        <p:blipFill>
          <a:blip r:embed="rId55">
            <a:extLst>
              <a:ext uri="{28A0092B-C50C-407E-A947-70E740481C1C}">
                <a14:useLocalDpi xmlns:a14="http://schemas.microsoft.com/office/drawing/2010/main" val="0"/>
              </a:ext>
            </a:extLst>
          </a:blip>
          <a:srcRect/>
          <a:stretch>
            <a:fillRect/>
          </a:stretch>
        </p:blipFill>
        <p:spPr bwMode="auto">
          <a:xfrm>
            <a:off x="4466650" y="2483215"/>
            <a:ext cx="517525"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108"/>
          <p:cNvPicPr>
            <a:picLocks noChangeAspect="1" noChangeArrowheads="1"/>
          </p:cNvPicPr>
          <p:nvPr userDrawn="1"/>
        </p:nvPicPr>
        <p:blipFill>
          <a:blip r:embed="rId56">
            <a:extLst>
              <a:ext uri="{28A0092B-C50C-407E-A947-70E740481C1C}">
                <a14:useLocalDpi xmlns:a14="http://schemas.microsoft.com/office/drawing/2010/main" val="0"/>
              </a:ext>
            </a:extLst>
          </a:blip>
          <a:srcRect/>
          <a:stretch>
            <a:fillRect/>
          </a:stretch>
        </p:blipFill>
        <p:spPr bwMode="auto">
          <a:xfrm>
            <a:off x="6132972" y="5558900"/>
            <a:ext cx="848893" cy="510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6" descr="Home"/>
          <p:cNvPicPr>
            <a:picLocks noChangeAspect="1" noChangeArrowheads="1"/>
          </p:cNvPicPr>
          <p:nvPr userDrawn="1"/>
        </p:nvPicPr>
        <p:blipFill>
          <a:blip r:embed="rId57">
            <a:extLst>
              <a:ext uri="{28A0092B-C50C-407E-A947-70E740481C1C}">
                <a14:useLocalDpi xmlns:a14="http://schemas.microsoft.com/office/drawing/2010/main" val="0"/>
              </a:ext>
            </a:extLst>
          </a:blip>
          <a:srcRect/>
          <a:stretch>
            <a:fillRect/>
          </a:stretch>
        </p:blipFill>
        <p:spPr bwMode="auto">
          <a:xfrm>
            <a:off x="5629693" y="2907316"/>
            <a:ext cx="1318543" cy="353370"/>
          </a:xfrm>
          <a:prstGeom prst="rect">
            <a:avLst/>
          </a:prstGeom>
          <a:noFill/>
          <a:extLst>
            <a:ext uri="{909E8E84-426E-40DD-AFC4-6F175D3DCCD1}">
              <a14:hiddenFill xmlns:a14="http://schemas.microsoft.com/office/drawing/2010/main">
                <a:solidFill>
                  <a:srgbClr val="FFFFFF"/>
                </a:solidFill>
              </a14:hiddenFill>
            </a:ext>
          </a:extLst>
        </p:spPr>
      </p:pic>
      <p:pic>
        <p:nvPicPr>
          <p:cNvPr id="73" name="Image 2" descr="image001"/>
          <p:cNvPicPr>
            <a:picLocks noChangeAspect="1" noChangeArrowheads="1"/>
          </p:cNvPicPr>
          <p:nvPr userDrawn="1"/>
        </p:nvPicPr>
        <p:blipFill>
          <a:blip r:embed="rId58" cstate="print">
            <a:extLst>
              <a:ext uri="{28A0092B-C50C-407E-A947-70E740481C1C}">
                <a14:useLocalDpi xmlns:a14="http://schemas.microsoft.com/office/drawing/2010/main" val="0"/>
              </a:ext>
            </a:extLst>
          </a:blip>
          <a:srcRect/>
          <a:stretch>
            <a:fillRect/>
          </a:stretch>
        </p:blipFill>
        <p:spPr bwMode="auto">
          <a:xfrm>
            <a:off x="6968823" y="3205542"/>
            <a:ext cx="781504" cy="27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07"/>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6162715" y="2354735"/>
            <a:ext cx="819150" cy="40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98"/>
          <p:cNvPicPr>
            <a:picLocks noChangeAspect="1" noChangeArrowheads="1"/>
          </p:cNvPicPr>
          <p:nvPr userDrawn="1"/>
        </p:nvPicPr>
        <p:blipFill>
          <a:blip r:embed="rId60" cstate="print">
            <a:extLst>
              <a:ext uri="{28A0092B-C50C-407E-A947-70E740481C1C}">
                <a14:useLocalDpi xmlns:a14="http://schemas.microsoft.com/office/drawing/2010/main" val="0"/>
              </a:ext>
            </a:extLst>
          </a:blip>
          <a:srcRect/>
          <a:stretch>
            <a:fillRect/>
          </a:stretch>
        </p:blipFill>
        <p:spPr bwMode="auto">
          <a:xfrm>
            <a:off x="7083885" y="2356215"/>
            <a:ext cx="644525" cy="64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94"/>
          <p:cNvPicPr>
            <a:picLocks noChangeAspect="1" noChangeArrowheads="1"/>
          </p:cNvPicPr>
          <p:nvPr userDrawn="1"/>
        </p:nvPicPr>
        <p:blipFill>
          <a:blip r:embed="rId61">
            <a:extLst>
              <a:ext uri="{28A0092B-C50C-407E-A947-70E740481C1C}">
                <a14:useLocalDpi xmlns:a14="http://schemas.microsoft.com/office/drawing/2010/main" val="0"/>
              </a:ext>
            </a:extLst>
          </a:blip>
          <a:srcRect/>
          <a:stretch>
            <a:fillRect/>
          </a:stretch>
        </p:blipFill>
        <p:spPr bwMode="auto">
          <a:xfrm>
            <a:off x="5837321" y="3426667"/>
            <a:ext cx="903288" cy="38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111"/>
          <p:cNvPicPr>
            <a:picLocks noChangeAspect="1" noChangeArrowheads="1"/>
          </p:cNvPicPr>
          <p:nvPr userDrawn="1"/>
        </p:nvPicPr>
        <p:blipFill>
          <a:blip r:embed="rId62">
            <a:extLst>
              <a:ext uri="{28A0092B-C50C-407E-A947-70E740481C1C}">
                <a14:useLocalDpi xmlns:a14="http://schemas.microsoft.com/office/drawing/2010/main" val="0"/>
              </a:ext>
            </a:extLst>
          </a:blip>
          <a:srcRect t="38515" b="39030"/>
          <a:stretch>
            <a:fillRect/>
          </a:stretch>
        </p:blipFill>
        <p:spPr bwMode="auto">
          <a:xfrm>
            <a:off x="6898105" y="1919523"/>
            <a:ext cx="850900" cy="28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86"/>
          <p:cNvPicPr>
            <a:picLocks noChangeAspect="1" noChangeArrowheads="1"/>
          </p:cNvPicPr>
          <p:nvPr userDrawn="1"/>
        </p:nvPicPr>
        <p:blipFill>
          <a:blip r:embed="rId63">
            <a:extLst>
              <a:ext uri="{28A0092B-C50C-407E-A947-70E740481C1C}">
                <a14:useLocalDpi xmlns:a14="http://schemas.microsoft.com/office/drawing/2010/main" val="0"/>
              </a:ext>
            </a:extLst>
          </a:blip>
          <a:srcRect/>
          <a:stretch>
            <a:fillRect/>
          </a:stretch>
        </p:blipFill>
        <p:spPr bwMode="auto">
          <a:xfrm>
            <a:off x="4354781" y="5570723"/>
            <a:ext cx="1065213" cy="56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92"/>
          <p:cNvPicPr>
            <a:picLocks noChangeAspect="1" noChangeArrowheads="1"/>
          </p:cNvPicPr>
          <p:nvPr userDrawn="1"/>
        </p:nvPicPr>
        <p:blipFill>
          <a:blip r:embed="rId64" cstate="print">
            <a:extLst>
              <a:ext uri="{28A0092B-C50C-407E-A947-70E740481C1C}">
                <a14:useLocalDpi xmlns:a14="http://schemas.microsoft.com/office/drawing/2010/main" val="0"/>
              </a:ext>
            </a:extLst>
          </a:blip>
          <a:srcRect/>
          <a:stretch>
            <a:fillRect/>
          </a:stretch>
        </p:blipFill>
        <p:spPr bwMode="auto">
          <a:xfrm>
            <a:off x="4362846" y="4536982"/>
            <a:ext cx="10699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er 39"/>
          <p:cNvGrpSpPr/>
          <p:nvPr userDrawn="1"/>
        </p:nvGrpSpPr>
        <p:grpSpPr>
          <a:xfrm>
            <a:off x="8213271" y="1330034"/>
            <a:ext cx="3590797" cy="4849091"/>
            <a:chOff x="8213271" y="1330034"/>
            <a:chExt cx="3590797" cy="4849091"/>
          </a:xfrm>
        </p:grpSpPr>
        <p:grpSp>
          <p:nvGrpSpPr>
            <p:cNvPr id="32" name="Grouper 31"/>
            <p:cNvGrpSpPr/>
            <p:nvPr userDrawn="1"/>
          </p:nvGrpSpPr>
          <p:grpSpPr>
            <a:xfrm>
              <a:off x="8213271" y="1330034"/>
              <a:ext cx="3590797" cy="4849091"/>
              <a:chOff x="8213271" y="1330034"/>
              <a:chExt cx="3590797" cy="4849091"/>
            </a:xfrm>
          </p:grpSpPr>
          <p:sp>
            <p:nvSpPr>
              <p:cNvPr id="10" name="Rectangle 9"/>
              <p:cNvSpPr/>
              <p:nvPr userDrawn="1"/>
            </p:nvSpPr>
            <p:spPr>
              <a:xfrm>
                <a:off x="8213271" y="1330034"/>
                <a:ext cx="3590797" cy="484909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userDrawn="1"/>
            </p:nvSpPr>
            <p:spPr>
              <a:xfrm>
                <a:off x="9026236" y="1371596"/>
                <a:ext cx="2327564" cy="369332"/>
              </a:xfrm>
              <a:prstGeom prst="rect">
                <a:avLst/>
              </a:prstGeom>
              <a:noFill/>
              <a:ln>
                <a:noFill/>
              </a:ln>
            </p:spPr>
            <p:txBody>
              <a:bodyPr wrap="square" rtlCol="0">
                <a:spAutoFit/>
              </a:bodyPr>
              <a:lstStyle/>
              <a:p>
                <a:pPr algn="ctr"/>
                <a:r>
                  <a:rPr lang="en-GB" u="sng" noProof="0" dirty="0">
                    <a:solidFill>
                      <a:schemeClr val="tx1">
                        <a:lumMod val="65000"/>
                        <a:lumOff val="35000"/>
                      </a:schemeClr>
                    </a:solidFill>
                  </a:rPr>
                  <a:t>Public sector &amp; NGO</a:t>
                </a:r>
              </a:p>
            </p:txBody>
          </p:sp>
          <p:pic>
            <p:nvPicPr>
              <p:cNvPr id="80" name="Picture 22" descr="https://wiki.tkk.fi/download/attachments/19824774/EU_flag.png"/>
              <p:cNvPicPr>
                <a:picLocks noChangeAspect="1" noChangeArrowheads="1"/>
              </p:cNvPicPr>
              <p:nvPr userDrawn="1"/>
            </p:nvPicPr>
            <p:blipFill>
              <a:blip r:embed="rId65" cstate="print">
                <a:extLst>
                  <a:ext uri="{28A0092B-C50C-407E-A947-70E740481C1C}">
                    <a14:useLocalDpi xmlns:a14="http://schemas.microsoft.com/office/drawing/2010/main" val="0"/>
                  </a:ext>
                </a:extLst>
              </a:blip>
              <a:srcRect/>
              <a:stretch>
                <a:fillRect/>
              </a:stretch>
            </p:blipFill>
            <p:spPr bwMode="auto">
              <a:xfrm>
                <a:off x="8448197" y="2037663"/>
                <a:ext cx="697304" cy="4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 descr="http://www.middelkerke.be/resources/12/Ontwikkelingssamenwerking/Fair%20trade/logo%20max%20havelaar.JPG"/>
              <p:cNvPicPr>
                <a:picLocks noChangeAspect="1" noChangeArrowheads="1"/>
              </p:cNvPicPr>
              <p:nvPr userDrawn="1"/>
            </p:nvPicPr>
            <p:blipFill>
              <a:blip r:embed="rId66">
                <a:extLst>
                  <a:ext uri="{28A0092B-C50C-407E-A947-70E740481C1C}">
                    <a14:useLocalDpi xmlns:a14="http://schemas.microsoft.com/office/drawing/2010/main" val="0"/>
                  </a:ext>
                </a:extLst>
              </a:blip>
              <a:srcRect/>
              <a:stretch>
                <a:fillRect/>
              </a:stretch>
            </p:blipFill>
            <p:spPr bwMode="auto">
              <a:xfrm>
                <a:off x="9603483" y="2777012"/>
                <a:ext cx="392333" cy="47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75"/>
              <p:cNvPicPr>
                <a:picLocks noChangeAspect="1" noChangeArrowheads="1"/>
              </p:cNvPicPr>
              <p:nvPr userDrawn="1"/>
            </p:nvPicPr>
            <p:blipFill>
              <a:blip r:embed="rId67">
                <a:extLst>
                  <a:ext uri="{28A0092B-C50C-407E-A947-70E740481C1C}">
                    <a14:useLocalDpi xmlns:a14="http://schemas.microsoft.com/office/drawing/2010/main" val="0"/>
                  </a:ext>
                </a:extLst>
              </a:blip>
              <a:srcRect/>
              <a:stretch>
                <a:fillRect/>
              </a:stretch>
            </p:blipFill>
            <p:spPr bwMode="auto">
              <a:xfrm>
                <a:off x="10863107" y="3328044"/>
                <a:ext cx="839555" cy="461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26" descr="C:\Users\Antoine\AppData\Local\Microsoft\Windows\Temporary Internet Files\Low\Content.IE5\WIRY5SJT\logo_VlaamsParlement130px[1].jpg"/>
              <p:cNvPicPr>
                <a:picLocks noChangeAspect="1" noChangeArrowheads="1"/>
              </p:cNvPicPr>
              <p:nvPr userDrawn="1"/>
            </p:nvPicPr>
            <p:blipFill>
              <a:blip r:embed="rId68">
                <a:extLst>
                  <a:ext uri="{28A0092B-C50C-407E-A947-70E740481C1C}">
                    <a14:useLocalDpi xmlns:a14="http://schemas.microsoft.com/office/drawing/2010/main" val="0"/>
                  </a:ext>
                </a:extLst>
              </a:blip>
              <a:srcRect/>
              <a:stretch>
                <a:fillRect/>
              </a:stretch>
            </p:blipFill>
            <p:spPr bwMode="auto">
              <a:xfrm>
                <a:off x="9758091" y="3544413"/>
                <a:ext cx="889942" cy="68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2" descr="image013"/>
              <p:cNvPicPr>
                <a:picLocks noChangeAspect="1" noChangeArrowheads="1"/>
              </p:cNvPicPr>
              <p:nvPr userDrawn="1"/>
            </p:nvPicPr>
            <p:blipFill>
              <a:blip r:embed="rId69" cstate="print">
                <a:extLst>
                  <a:ext uri="{28A0092B-C50C-407E-A947-70E740481C1C}">
                    <a14:useLocalDpi xmlns:a14="http://schemas.microsoft.com/office/drawing/2010/main" val="0"/>
                  </a:ext>
                </a:extLst>
              </a:blip>
              <a:srcRect/>
              <a:stretch>
                <a:fillRect/>
              </a:stretch>
            </p:blipFill>
            <p:spPr bwMode="auto">
              <a:xfrm>
                <a:off x="9799650" y="5589900"/>
                <a:ext cx="899411" cy="44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65"/>
              <p:cNvPicPr>
                <a:picLocks noChangeAspect="1" noChangeArrowheads="1"/>
              </p:cNvPicPr>
              <p:nvPr userDrawn="1"/>
            </p:nvPicPr>
            <p:blipFill>
              <a:blip r:embed="rId70">
                <a:extLst>
                  <a:ext uri="{28A0092B-C50C-407E-A947-70E740481C1C}">
                    <a14:useLocalDpi xmlns:a14="http://schemas.microsoft.com/office/drawing/2010/main" val="0"/>
                  </a:ext>
                </a:extLst>
              </a:blip>
              <a:srcRect/>
              <a:stretch>
                <a:fillRect/>
              </a:stretch>
            </p:blipFill>
            <p:spPr bwMode="auto">
              <a:xfrm>
                <a:off x="8297165" y="5713363"/>
                <a:ext cx="1303971" cy="33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41" descr="http://www.entrepriseswallonnes.be/mailing/cce/Awac.jpg"/>
              <p:cNvPicPr>
                <a:picLocks noChangeAspect="1" noChangeArrowheads="1"/>
              </p:cNvPicPr>
              <p:nvPr userDrawn="1"/>
            </p:nvPicPr>
            <p:blipFill>
              <a:blip r:embed="rId71">
                <a:extLst>
                  <a:ext uri="{28A0092B-C50C-407E-A947-70E740481C1C}">
                    <a14:useLocalDpi xmlns:a14="http://schemas.microsoft.com/office/drawing/2010/main" val="0"/>
                  </a:ext>
                </a:extLst>
              </a:blip>
              <a:srcRect/>
              <a:stretch>
                <a:fillRect/>
              </a:stretch>
            </p:blipFill>
            <p:spPr bwMode="auto">
              <a:xfrm>
                <a:off x="8313736" y="4291992"/>
                <a:ext cx="1298218" cy="51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62" descr="http://lanith.com/site/wp-content/uploads/2011/07/logo_2011_UK_72dpi.jpg"/>
              <p:cNvPicPr>
                <a:picLocks noChangeAspect="1" noChangeArrowheads="1"/>
              </p:cNvPicPr>
              <p:nvPr userDrawn="1"/>
            </p:nvPicPr>
            <p:blipFill>
              <a:blip r:embed="rId72">
                <a:extLst>
                  <a:ext uri="{28A0092B-C50C-407E-A947-70E740481C1C}">
                    <a14:useLocalDpi xmlns:a14="http://schemas.microsoft.com/office/drawing/2010/main" val="0"/>
                  </a:ext>
                </a:extLst>
              </a:blip>
              <a:srcRect/>
              <a:stretch>
                <a:fillRect/>
              </a:stretch>
            </p:blipFill>
            <p:spPr bwMode="auto">
              <a:xfrm>
                <a:off x="9579444" y="2015711"/>
                <a:ext cx="836236" cy="56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userDrawn="1"/>
            </p:nvPicPr>
            <p:blipFill>
              <a:blip r:embed="rId73">
                <a:extLst>
                  <a:ext uri="{28A0092B-C50C-407E-A947-70E740481C1C}">
                    <a14:useLocalDpi xmlns:a14="http://schemas.microsoft.com/office/drawing/2010/main" val="0"/>
                  </a:ext>
                </a:extLst>
              </a:blip>
              <a:srcRect/>
              <a:stretch>
                <a:fillRect/>
              </a:stretch>
            </p:blipFill>
            <p:spPr bwMode="auto">
              <a:xfrm>
                <a:off x="8448197" y="3594662"/>
                <a:ext cx="1043801" cy="50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76"/>
              <p:cNvPicPr>
                <a:picLocks noChangeAspect="1" noChangeArrowheads="1"/>
              </p:cNvPicPr>
              <p:nvPr userDrawn="1"/>
            </p:nvPicPr>
            <p:blipFill>
              <a:blip r:embed="rId74">
                <a:extLst>
                  <a:ext uri="{28A0092B-C50C-407E-A947-70E740481C1C}">
                    <a14:useLocalDpi xmlns:a14="http://schemas.microsoft.com/office/drawing/2010/main" val="0"/>
                  </a:ext>
                </a:extLst>
              </a:blip>
              <a:srcRect/>
              <a:stretch>
                <a:fillRect/>
              </a:stretch>
            </p:blipFill>
            <p:spPr bwMode="auto">
              <a:xfrm>
                <a:off x="10210800" y="4828320"/>
                <a:ext cx="1362781" cy="60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26" descr="http://www.provant.be/binaries/Logo_BTC_W_tcm7-112706.jpg"/>
              <p:cNvPicPr>
                <a:picLocks noChangeAspect="1" noChangeArrowheads="1"/>
              </p:cNvPicPr>
              <p:nvPr userDrawn="1"/>
            </p:nvPicPr>
            <p:blipFill>
              <a:blip r:embed="rId75">
                <a:extLst>
                  <a:ext uri="{28A0092B-C50C-407E-A947-70E740481C1C}">
                    <a14:useLocalDpi xmlns:a14="http://schemas.microsoft.com/office/drawing/2010/main" val="0"/>
                  </a:ext>
                </a:extLst>
              </a:blip>
              <a:srcRect l="3549" t="9055"/>
              <a:stretch>
                <a:fillRect/>
              </a:stretch>
            </p:blipFill>
            <p:spPr bwMode="auto">
              <a:xfrm>
                <a:off x="8448197" y="2777047"/>
                <a:ext cx="1006734" cy="60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14" descr="Departement Leefmilieu, Natuur en Energie van de Vlaamse Overheid"/>
              <p:cNvPicPr>
                <a:picLocks noChangeAspect="1" noChangeArrowheads="1"/>
              </p:cNvPicPr>
              <p:nvPr userDrawn="1"/>
            </p:nvPicPr>
            <p:blipFill>
              <a:blip r:embed="rId76">
                <a:extLst>
                  <a:ext uri="{28A0092B-C50C-407E-A947-70E740481C1C}">
                    <a14:useLocalDpi xmlns:a14="http://schemas.microsoft.com/office/drawing/2010/main" val="0"/>
                  </a:ext>
                </a:extLst>
              </a:blip>
              <a:srcRect/>
              <a:stretch>
                <a:fillRect/>
              </a:stretch>
            </p:blipFill>
            <p:spPr bwMode="auto">
              <a:xfrm>
                <a:off x="10897575" y="5508695"/>
                <a:ext cx="770620" cy="56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4" descr="http://4.bp.blogspot.com/_zmoEeqomXD4/S6ACLPxFWVI/AAAAAAAAEgw/0NARb3eK4tA/s320/WWF-logo.jpg"/>
              <p:cNvPicPr>
                <a:picLocks noChangeAspect="1" noChangeArrowheads="1"/>
              </p:cNvPicPr>
              <p:nvPr userDrawn="1"/>
            </p:nvPicPr>
            <p:blipFill>
              <a:blip r:embed="rId77">
                <a:extLst>
                  <a:ext uri="{28A0092B-C50C-407E-A947-70E740481C1C}">
                    <a14:useLocalDpi xmlns:a14="http://schemas.microsoft.com/office/drawing/2010/main" val="0"/>
                  </a:ext>
                </a:extLst>
              </a:blip>
              <a:srcRect/>
              <a:stretch>
                <a:fillRect/>
              </a:stretch>
            </p:blipFill>
            <p:spPr bwMode="auto">
              <a:xfrm>
                <a:off x="10713516" y="2012506"/>
                <a:ext cx="640284" cy="64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16" descr="http://www.tartineetmoi.be/images/100.jpg"/>
              <p:cNvPicPr>
                <a:picLocks noChangeAspect="1" noChangeArrowheads="1"/>
              </p:cNvPicPr>
              <p:nvPr userDrawn="1"/>
            </p:nvPicPr>
            <p:blipFill>
              <a:blip r:embed="rId78">
                <a:extLst>
                  <a:ext uri="{28A0092B-C50C-407E-A947-70E740481C1C}">
                    <a14:useLocalDpi xmlns:a14="http://schemas.microsoft.com/office/drawing/2010/main" val="0"/>
                  </a:ext>
                </a:extLst>
              </a:blip>
              <a:srcRect/>
              <a:stretch>
                <a:fillRect/>
              </a:stretch>
            </p:blipFill>
            <p:spPr bwMode="auto">
              <a:xfrm>
                <a:off x="11013026" y="4036014"/>
                <a:ext cx="460238" cy="62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Image 95"/>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a:off x="8742081" y="4858968"/>
                <a:ext cx="1172379" cy="610693"/>
              </a:xfrm>
              <a:prstGeom prst="rect">
                <a:avLst/>
              </a:prstGeom>
            </p:spPr>
          </p:pic>
        </p:grpSp>
        <p:pic>
          <p:nvPicPr>
            <p:cNvPr id="97" name="Picture 39" descr="http://environnement.wallonie.be/cgi/dgrne/aerw/pe/images/charte2010/coq_spw.gif"/>
            <p:cNvPicPr>
              <a:picLocks noChangeAspect="1" noChangeArrowheads="1"/>
            </p:cNvPicPr>
            <p:nvPr userDrawn="1"/>
          </p:nvPicPr>
          <p:blipFill>
            <a:blip r:embed="rId80" cstate="print">
              <a:extLst>
                <a:ext uri="{28A0092B-C50C-407E-A947-70E740481C1C}">
                  <a14:useLocalDpi xmlns:a14="http://schemas.microsoft.com/office/drawing/2010/main" val="0"/>
                </a:ext>
              </a:extLst>
            </a:blip>
            <a:srcRect/>
            <a:stretch>
              <a:fillRect/>
            </a:stretch>
          </p:blipFill>
          <p:spPr bwMode="auto">
            <a:xfrm>
              <a:off x="10371287" y="2754570"/>
              <a:ext cx="1101977" cy="5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Image 97"/>
            <p:cNvPicPr>
              <a:picLocks noChangeAspect="1"/>
            </p:cNvPicPr>
            <p:nvPr userDrawn="1"/>
          </p:nvPicPr>
          <p:blipFill>
            <a:blip r:embed="rId81">
              <a:extLst>
                <a:ext uri="{28A0092B-C50C-407E-A947-70E740481C1C}">
                  <a14:useLocalDpi xmlns:a14="http://schemas.microsoft.com/office/drawing/2010/main" val="0"/>
                </a:ext>
              </a:extLst>
            </a:blip>
            <a:stretch>
              <a:fillRect/>
            </a:stretch>
          </p:blipFill>
          <p:spPr>
            <a:xfrm>
              <a:off x="9715159" y="4388468"/>
              <a:ext cx="700521" cy="700521"/>
            </a:xfrm>
            <a:prstGeom prst="rect">
              <a:avLst/>
            </a:prstGeom>
          </p:spPr>
        </p:pic>
      </p:grpSp>
      <p:sp>
        <p:nvSpPr>
          <p:cNvPr id="99" name="Titel 19"/>
          <p:cNvSpPr>
            <a:spLocks noGrp="1"/>
          </p:cNvSpPr>
          <p:nvPr>
            <p:ph type="title" hasCustomPrompt="1"/>
          </p:nvPr>
        </p:nvSpPr>
        <p:spPr>
          <a:xfrm>
            <a:off x="231648" y="552339"/>
            <a:ext cx="10314432" cy="541670"/>
          </a:xfrm>
          <a:prstGeom prst="rect">
            <a:avLst/>
          </a:prstGeom>
        </p:spPr>
        <p:txBody>
          <a:bodyPr/>
          <a:lstStyle>
            <a:lvl1pPr algn="l">
              <a:defRPr sz="3200" b="1" baseline="0">
                <a:solidFill>
                  <a:schemeClr val="tx1">
                    <a:lumMod val="65000"/>
                    <a:lumOff val="35000"/>
                  </a:schemeClr>
                </a:solidFill>
                <a:latin typeface="Calibri Light"/>
              </a:defRPr>
            </a:lvl1pPr>
          </a:lstStyle>
          <a:p>
            <a:r>
              <a:rPr lang="en-GB" noProof="0" dirty="0"/>
              <a:t>Our heroes</a:t>
            </a:r>
          </a:p>
        </p:txBody>
      </p:sp>
      <p:sp>
        <p:nvSpPr>
          <p:cNvPr id="100"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1642285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F1EE71CC-EB02-44B8-A0AA-3F3B0F8F940E}" type="datetime1">
              <a:rPr lang="fr-FR" smtClean="0"/>
              <a:pPr/>
              <a:t>17/10/2019</a:t>
            </a:fld>
            <a:endParaRPr lang="fr-FR"/>
          </a:p>
        </p:txBody>
      </p:sp>
      <p:sp>
        <p:nvSpPr>
          <p:cNvPr id="4" name="Espace réservé du numéro de diapositive 3"/>
          <p:cNvSpPr>
            <a:spLocks noGrp="1"/>
          </p:cNvSpPr>
          <p:nvPr>
            <p:ph type="sldNum" sz="quarter" idx="11"/>
          </p:nvPr>
        </p:nvSpPr>
        <p:spPr/>
        <p:txBody>
          <a:bodyPr/>
          <a:lstStyle/>
          <a:p>
            <a:fld id="{273D814C-4FD7-BC4C-B83F-A3593BC1E3DE}" type="slidenum">
              <a:rPr lang="fr-FR" smtClean="0"/>
              <a:pPr/>
              <a:t>‹N°›</a:t>
            </a:fld>
            <a:endParaRPr lang="fr-FR"/>
          </a:p>
        </p:txBody>
      </p:sp>
      <p:cxnSp>
        <p:nvCxnSpPr>
          <p:cNvPr id="13" name="Connecteur droit 12"/>
          <p:cNvCxnSpPr/>
          <p:nvPr userDrawn="1"/>
        </p:nvCxnSpPr>
        <p:spPr>
          <a:xfrm>
            <a:off x="0" y="1131107"/>
            <a:ext cx="12192000" cy="0"/>
          </a:xfrm>
          <a:prstGeom prst="line">
            <a:avLst/>
          </a:prstGeom>
          <a:ln>
            <a:solidFill>
              <a:srgbClr val="1B95D3"/>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17" name="Titel 19"/>
          <p:cNvSpPr>
            <a:spLocks noGrp="1"/>
          </p:cNvSpPr>
          <p:nvPr>
            <p:ph type="title" hasCustomPrompt="1"/>
          </p:nvPr>
        </p:nvSpPr>
        <p:spPr>
          <a:xfrm>
            <a:off x="231648" y="552339"/>
            <a:ext cx="10314432" cy="546110"/>
          </a:xfrm>
          <a:prstGeom prst="rect">
            <a:avLst/>
          </a:prstGeom>
        </p:spPr>
        <p:txBody>
          <a:bodyPr/>
          <a:lstStyle>
            <a:lvl1pPr algn="l">
              <a:defRPr sz="3200" b="1" baseline="0">
                <a:solidFill>
                  <a:schemeClr val="tx1">
                    <a:lumMod val="65000"/>
                    <a:lumOff val="35000"/>
                  </a:schemeClr>
                </a:solidFill>
                <a:latin typeface="Calibri Light"/>
              </a:defRPr>
            </a:lvl1pPr>
          </a:lstStyle>
          <a:p>
            <a:r>
              <a:rPr lang="en-GB" noProof="0" dirty="0"/>
              <a:t>Your CO2logic contact person</a:t>
            </a:r>
          </a:p>
        </p:txBody>
      </p:sp>
      <p:grpSp>
        <p:nvGrpSpPr>
          <p:cNvPr id="8" name="Grouper 4"/>
          <p:cNvGrpSpPr/>
          <p:nvPr userDrawn="1"/>
        </p:nvGrpSpPr>
        <p:grpSpPr>
          <a:xfrm>
            <a:off x="4507293" y="2008166"/>
            <a:ext cx="4247704" cy="3095600"/>
            <a:chOff x="4859338" y="2133600"/>
            <a:chExt cx="3816350" cy="2736850"/>
          </a:xfrm>
          <a:effectLst>
            <a:outerShdw blurRad="50800" dist="76200" dir="2700000" algn="tl" rotWithShape="0">
              <a:prstClr val="black">
                <a:alpha val="40000"/>
              </a:prstClr>
            </a:outerShdw>
          </a:effectLst>
        </p:grpSpPr>
        <p:grpSp>
          <p:nvGrpSpPr>
            <p:cNvPr id="9" name="Group 21"/>
            <p:cNvGrpSpPr>
              <a:grpSpLocks/>
            </p:cNvGrpSpPr>
            <p:nvPr/>
          </p:nvGrpSpPr>
          <p:grpSpPr bwMode="auto">
            <a:xfrm>
              <a:off x="4859338" y="2133600"/>
              <a:ext cx="3816350" cy="2736850"/>
              <a:chOff x="458713" y="1396466"/>
              <a:chExt cx="3312368" cy="2160240"/>
            </a:xfrm>
          </p:grpSpPr>
          <p:sp>
            <p:nvSpPr>
              <p:cNvPr id="11" name="Rectangle 7"/>
              <p:cNvSpPr>
                <a:spLocks noChangeArrowheads="1"/>
              </p:cNvSpPr>
              <p:nvPr/>
            </p:nvSpPr>
            <p:spPr bwMode="auto">
              <a:xfrm>
                <a:off x="458713" y="1396466"/>
                <a:ext cx="3312368" cy="2160240"/>
              </a:xfrm>
              <a:prstGeom prst="rect">
                <a:avLst/>
              </a:prstGeom>
              <a:solidFill>
                <a:schemeClr val="bg1"/>
              </a:solidFill>
              <a:ln w="12700">
                <a:solidFill>
                  <a:schemeClr val="bg1">
                    <a:lumMod val="95000"/>
                  </a:schemeClr>
                </a:solidFill>
                <a:miter lim="800000"/>
                <a:headEnd/>
                <a:tailEnd/>
              </a:ln>
              <a:effectLst>
                <a:outerShdw blurRad="50800" dist="38100" dir="2700000" algn="tl" rotWithShape="0">
                  <a:srgbClr val="000000">
                    <a:alpha val="39999"/>
                  </a:srgbClr>
                </a:outerShdw>
              </a:effec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GB" altLang="fr-FR" sz="1800">
                  <a:solidFill>
                    <a:srgbClr val="FFFFFF"/>
                  </a:solidFill>
                </a:endParaRPr>
              </a:p>
            </p:txBody>
          </p:sp>
          <p:sp>
            <p:nvSpPr>
              <p:cNvPr id="12" name="Text Placeholder 3"/>
              <p:cNvSpPr txBox="1">
                <a:spLocks/>
              </p:cNvSpPr>
              <p:nvPr/>
            </p:nvSpPr>
            <p:spPr bwMode="auto">
              <a:xfrm>
                <a:off x="530423" y="1468474"/>
                <a:ext cx="3168650" cy="18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tabLst>
                    <a:tab pos="358775" algn="l"/>
                  </a:tabLst>
                  <a:defRPr sz="3200">
                    <a:solidFill>
                      <a:schemeClr val="tx1"/>
                    </a:solidFill>
                    <a:latin typeface="Arial" charset="0"/>
                  </a:defRPr>
                </a:lvl1pPr>
                <a:lvl2pPr marL="742950" indent="-285750">
                  <a:spcBef>
                    <a:spcPct val="20000"/>
                  </a:spcBef>
                  <a:buChar char="–"/>
                  <a:tabLst>
                    <a:tab pos="358775" algn="l"/>
                  </a:tabLst>
                  <a:defRPr sz="2800">
                    <a:solidFill>
                      <a:schemeClr val="tx1"/>
                    </a:solidFill>
                    <a:latin typeface="Arial" charset="0"/>
                  </a:defRPr>
                </a:lvl2pPr>
                <a:lvl3pPr marL="1143000" indent="-228600">
                  <a:spcBef>
                    <a:spcPct val="20000"/>
                  </a:spcBef>
                  <a:buChar char="•"/>
                  <a:tabLst>
                    <a:tab pos="358775" algn="l"/>
                  </a:tabLst>
                  <a:defRPr sz="2400">
                    <a:solidFill>
                      <a:schemeClr val="tx1"/>
                    </a:solidFill>
                    <a:latin typeface="Arial" charset="0"/>
                  </a:defRPr>
                </a:lvl3pPr>
                <a:lvl4pPr marL="1600200" indent="-228600">
                  <a:spcBef>
                    <a:spcPct val="20000"/>
                  </a:spcBef>
                  <a:buChar char="–"/>
                  <a:tabLst>
                    <a:tab pos="358775" algn="l"/>
                  </a:tabLst>
                  <a:defRPr sz="2000">
                    <a:solidFill>
                      <a:schemeClr val="tx1"/>
                    </a:solidFill>
                    <a:latin typeface="Arial" charset="0"/>
                  </a:defRPr>
                </a:lvl4pPr>
                <a:lvl5pPr marL="2057400" indent="-228600">
                  <a:spcBef>
                    <a:spcPct val="20000"/>
                  </a:spcBef>
                  <a:buChar char="»"/>
                  <a:tabLst>
                    <a:tab pos="3587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3587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3587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3587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358775" algn="l"/>
                  </a:tabLst>
                  <a:defRPr sz="2000">
                    <a:solidFill>
                      <a:schemeClr val="tx1"/>
                    </a:solidFill>
                    <a:latin typeface="Arial" charset="0"/>
                  </a:defRPr>
                </a:lvl9pPr>
              </a:lstStyle>
              <a:p>
                <a:pPr eaLnBrk="1" hangingPunct="1">
                  <a:lnSpc>
                    <a:spcPct val="125000"/>
                  </a:lnSpc>
                  <a:spcBef>
                    <a:spcPct val="0"/>
                  </a:spcBef>
                  <a:buFontTx/>
                  <a:buNone/>
                </a:pPr>
                <a:r>
                  <a:rPr lang="en-GB" altLang="en-US" sz="1400" b="1" dirty="0">
                    <a:solidFill>
                      <a:schemeClr val="tx1">
                        <a:lumMod val="65000"/>
                        <a:lumOff val="35000"/>
                      </a:schemeClr>
                    </a:solidFill>
                    <a:latin typeface="+mn-lt"/>
                  </a:rPr>
                  <a:t>First Last Name</a:t>
                </a:r>
              </a:p>
              <a:p>
                <a:pPr eaLnBrk="1" hangingPunct="1">
                  <a:lnSpc>
                    <a:spcPct val="125000"/>
                  </a:lnSpc>
                  <a:spcBef>
                    <a:spcPct val="0"/>
                  </a:spcBef>
                  <a:buFontTx/>
                  <a:buNone/>
                </a:pPr>
                <a:r>
                  <a:rPr lang="en-GB" altLang="en-US" sz="1400" b="1" dirty="0">
                    <a:solidFill>
                      <a:schemeClr val="tx1">
                        <a:lumMod val="65000"/>
                        <a:lumOff val="35000"/>
                      </a:schemeClr>
                    </a:solidFill>
                    <a:latin typeface="+mn-lt"/>
                  </a:rPr>
                  <a:t>Title</a:t>
                </a:r>
              </a:p>
              <a:p>
                <a:pPr eaLnBrk="1" hangingPunct="1">
                  <a:lnSpc>
                    <a:spcPct val="125000"/>
                  </a:lnSpc>
                  <a:spcBef>
                    <a:spcPct val="0"/>
                  </a:spcBef>
                  <a:buFontTx/>
                  <a:buNone/>
                </a:pPr>
                <a:endParaRPr lang="en-GB" altLang="en-US" sz="1200" dirty="0">
                  <a:solidFill>
                    <a:schemeClr val="tx1">
                      <a:lumMod val="65000"/>
                      <a:lumOff val="35000"/>
                    </a:schemeClr>
                  </a:solidFill>
                  <a:latin typeface="+mn-lt"/>
                </a:endParaRPr>
              </a:p>
              <a:p>
                <a:pPr eaLnBrk="1" hangingPunct="1">
                  <a:spcBef>
                    <a:spcPct val="0"/>
                  </a:spcBef>
                  <a:buFontTx/>
                  <a:buNone/>
                </a:pP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Tel: </a:t>
                </a:r>
                <a:r>
                  <a:rPr lang="en-US" altLang="en-US" sz="1200" dirty="0">
                    <a:solidFill>
                      <a:schemeClr val="tx1">
                        <a:lumMod val="65000"/>
                        <a:lumOff val="35000"/>
                      </a:schemeClr>
                    </a:solidFill>
                    <a:latin typeface="+mn-lt"/>
                  </a:rPr>
                  <a:t>+32 </a:t>
                </a:r>
                <a:r>
                  <a:rPr lang="nl-BE" altLang="en-US" sz="1200" dirty="0">
                    <a:solidFill>
                      <a:schemeClr val="tx1">
                        <a:lumMod val="65000"/>
                        <a:lumOff val="35000"/>
                      </a:schemeClr>
                    </a:solidFill>
                    <a:latin typeface="+mn-lt"/>
                  </a:rPr>
                  <a:t>XXX XX XX XX</a:t>
                </a: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E-Mail: @CO2logic.com</a:t>
                </a:r>
              </a:p>
              <a:p>
                <a:pPr>
                  <a:spcBef>
                    <a:spcPct val="0"/>
                  </a:spcBef>
                  <a:buFontTx/>
                  <a:buNone/>
                </a:pP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Address: CO2logic SA/NV</a:t>
                </a:r>
              </a:p>
              <a:p>
                <a:pPr>
                  <a:spcBef>
                    <a:spcPct val="0"/>
                  </a:spcBef>
                  <a:buFontTx/>
                  <a:buNone/>
                </a:pPr>
                <a:r>
                  <a:rPr lang="en-GB" altLang="en-US" sz="1200" dirty="0">
                    <a:solidFill>
                      <a:schemeClr val="tx1">
                        <a:lumMod val="65000"/>
                        <a:lumOff val="35000"/>
                      </a:schemeClr>
                    </a:solidFill>
                    <a:latin typeface="+mn-lt"/>
                  </a:rPr>
                  <a:t>Rue des </a:t>
                </a:r>
                <a:r>
                  <a:rPr lang="en-GB" altLang="en-US" sz="1200" dirty="0" err="1">
                    <a:solidFill>
                      <a:schemeClr val="tx1">
                        <a:lumMod val="65000"/>
                        <a:lumOff val="35000"/>
                      </a:schemeClr>
                    </a:solidFill>
                    <a:latin typeface="+mn-lt"/>
                  </a:rPr>
                  <a:t>Tanneursstraat</a:t>
                </a:r>
                <a:r>
                  <a:rPr lang="en-GB" altLang="en-US" sz="1200" dirty="0">
                    <a:solidFill>
                      <a:schemeClr val="tx1">
                        <a:lumMod val="65000"/>
                        <a:lumOff val="35000"/>
                      </a:schemeClr>
                    </a:solidFill>
                    <a:latin typeface="+mn-lt"/>
                  </a:rPr>
                  <a:t> 60</a:t>
                </a:r>
              </a:p>
              <a:p>
                <a:pPr>
                  <a:spcBef>
                    <a:spcPct val="0"/>
                  </a:spcBef>
                  <a:buFontTx/>
                  <a:buNone/>
                </a:pPr>
                <a:r>
                  <a:rPr lang="en-GB" altLang="en-US" sz="1200" dirty="0">
                    <a:solidFill>
                      <a:schemeClr val="tx1">
                        <a:lumMod val="65000"/>
                        <a:lumOff val="35000"/>
                      </a:schemeClr>
                    </a:solidFill>
                    <a:latin typeface="+mn-lt"/>
                  </a:rPr>
                  <a:t>B-1000 </a:t>
                </a:r>
              </a:p>
              <a:p>
                <a:pPr>
                  <a:spcBef>
                    <a:spcPct val="0"/>
                  </a:spcBef>
                  <a:buFontTx/>
                  <a:buNone/>
                </a:pPr>
                <a:r>
                  <a:rPr lang="en-GB" altLang="en-US" sz="1200" dirty="0">
                    <a:solidFill>
                      <a:schemeClr val="tx1">
                        <a:lumMod val="65000"/>
                        <a:lumOff val="35000"/>
                      </a:schemeClr>
                    </a:solidFill>
                    <a:latin typeface="+mn-lt"/>
                  </a:rPr>
                  <a:t>Brussels</a:t>
                </a:r>
              </a:p>
              <a:p>
                <a:pPr>
                  <a:spcBef>
                    <a:spcPct val="0"/>
                  </a:spcBef>
                  <a:buFontTx/>
                  <a:buNone/>
                </a:pP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Youtube: </a:t>
                </a:r>
                <a:r>
                  <a:rPr lang="fr-FR" sz="1200" u="sng" dirty="0">
                    <a:latin typeface="+mn-lt"/>
                    <a:hlinkClick r:id="rId3"/>
                  </a:rPr>
                  <a:t>www.youtube.com/co2logic</a:t>
                </a:r>
                <a:endParaRPr lang="fr-FR" sz="1200" u="sng" dirty="0">
                  <a:latin typeface="+mn-lt"/>
                </a:endParaRPr>
              </a:p>
              <a:p>
                <a:pPr>
                  <a:spcBef>
                    <a:spcPct val="0"/>
                  </a:spcBef>
                  <a:buFontTx/>
                  <a:buNone/>
                </a:pPr>
                <a:endParaRPr lang="en-GB" altLang="en-US" sz="1200" dirty="0">
                  <a:solidFill>
                    <a:schemeClr val="tx1">
                      <a:lumMod val="65000"/>
                      <a:lumOff val="35000"/>
                    </a:schemeClr>
                  </a:solidFill>
                </a:endParaRPr>
              </a:p>
              <a:p>
                <a:pPr>
                  <a:spcBef>
                    <a:spcPct val="0"/>
                  </a:spcBef>
                  <a:buFontTx/>
                  <a:buNone/>
                </a:pPr>
                <a:endParaRPr lang="en-GB" altLang="en-US" sz="1200" dirty="0">
                  <a:solidFill>
                    <a:srgbClr val="A4001D"/>
                  </a:solidFill>
                </a:endParaRPr>
              </a:p>
              <a:p>
                <a:pPr>
                  <a:spcBef>
                    <a:spcPct val="0"/>
                  </a:spcBef>
                  <a:buFontTx/>
                  <a:buNone/>
                </a:pPr>
                <a:endParaRPr lang="en-GB" altLang="en-US" dirty="0">
                  <a:solidFill>
                    <a:srgbClr val="000000"/>
                  </a:solidFill>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060" y="2265329"/>
              <a:ext cx="924380" cy="443591"/>
            </a:xfrm>
            <a:prstGeom prst="rect">
              <a:avLst/>
            </a:prstGeom>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ZoneTexte 10"/>
          <p:cNvSpPr txBox="1"/>
          <p:nvPr userDrawn="1"/>
        </p:nvSpPr>
        <p:spPr>
          <a:xfrm>
            <a:off x="9619861" y="3306051"/>
            <a:ext cx="1224136" cy="646331"/>
          </a:xfrm>
          <a:prstGeom prst="rect">
            <a:avLst/>
          </a:prstGeom>
          <a:noFill/>
        </p:spPr>
        <p:txBody>
          <a:bodyPr wrap="square" rtlCol="0">
            <a:spAutoFit/>
          </a:bodyPr>
          <a:lstStyle/>
          <a:p>
            <a:pPr algn="ctr"/>
            <a:r>
              <a:rPr lang="en-GB">
                <a:solidFill>
                  <a:schemeClr val="bg1"/>
                </a:solidFill>
              </a:rPr>
              <a:t>Insert Picture</a:t>
            </a:r>
            <a:endParaRPr lang="en-GB" dirty="0">
              <a:solidFill>
                <a:schemeClr val="bg1"/>
              </a:solidFill>
            </a:endParaRPr>
          </a:p>
        </p:txBody>
      </p:sp>
      <p:sp>
        <p:nvSpPr>
          <p:cNvPr id="15"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2085650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Just main titl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59641BD9-2FB7-4DE3-93F8-FB53869457E8}" type="datetime1">
              <a:rPr lang="fr-FR" smtClean="0"/>
              <a:pPr/>
              <a:t>17/10/2019</a:t>
            </a:fld>
            <a:endParaRPr lang="nl-BE"/>
          </a:p>
        </p:txBody>
      </p:sp>
      <p:sp>
        <p:nvSpPr>
          <p:cNvPr id="6" name="Tijdelijke aanduiding voor dianummer 5"/>
          <p:cNvSpPr>
            <a:spLocks noGrp="1"/>
          </p:cNvSpPr>
          <p:nvPr>
            <p:ph type="sldNum" sz="quarter" idx="12"/>
          </p:nvPr>
        </p:nvSpPr>
        <p:spPr/>
        <p:txBody>
          <a:bodyPr/>
          <a:lstStyle/>
          <a:p>
            <a:fld id="{DA2E0341-D2C6-4953-A4B7-7452E5D93CD8}" type="slidenum">
              <a:rPr lang="nl-BE" smtClean="0"/>
              <a:pPr/>
              <a:t>‹N°›</a:t>
            </a:fld>
            <a:endParaRPr lang="nl-BE"/>
          </a:p>
        </p:txBody>
      </p:sp>
      <p:sp>
        <p:nvSpPr>
          <p:cNvPr id="7" name="Espace réservé du contenu 2"/>
          <p:cNvSpPr>
            <a:spLocks noGrp="1"/>
          </p:cNvSpPr>
          <p:nvPr>
            <p:ph sz="half" idx="1" hasCustomPrompt="1"/>
          </p:nvPr>
        </p:nvSpPr>
        <p:spPr>
          <a:xfrm>
            <a:off x="575387" y="1536033"/>
            <a:ext cx="11041227" cy="4603509"/>
          </a:xfrm>
          <a:prstGeom prst="rect">
            <a:avLst/>
          </a:prstGeom>
        </p:spPr>
        <p:txBody>
          <a:bodyPr>
            <a:normAutofit/>
          </a:bodyPr>
          <a:lstStyle>
            <a:lvl1pPr marL="0" indent="0">
              <a:buNone/>
              <a:defRPr sz="3200" i="0">
                <a:solidFill>
                  <a:schemeClr val="tx1">
                    <a:lumMod val="65000"/>
                    <a:lumOff val="35000"/>
                  </a:schemeClr>
                </a:solidFill>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GB" noProof="0" dirty="0"/>
              <a:t>Header</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cxnSp>
        <p:nvCxnSpPr>
          <p:cNvPr id="10" name="Connecteur droit 9"/>
          <p:cNvCxnSpPr/>
          <p:nvPr userDrawn="1"/>
        </p:nvCxnSpPr>
        <p:spPr>
          <a:xfrm>
            <a:off x="0" y="1124744"/>
            <a:ext cx="12192000" cy="0"/>
          </a:xfrm>
          <a:prstGeom prst="line">
            <a:avLst/>
          </a:prstGeom>
          <a:ln>
            <a:solidFill>
              <a:srgbClr val="1B95D3"/>
            </a:solidFill>
          </a:ln>
        </p:spPr>
        <p:style>
          <a:lnRef idx="1">
            <a:schemeClr val="accent1"/>
          </a:lnRef>
          <a:fillRef idx="0">
            <a:schemeClr val="accent1"/>
          </a:fillRef>
          <a:effectRef idx="0">
            <a:schemeClr val="accent1"/>
          </a:effectRef>
          <a:fontRef idx="minor">
            <a:schemeClr val="tx1"/>
          </a:fontRef>
        </p:style>
      </p:cxnSp>
      <p:sp>
        <p:nvSpPr>
          <p:cNvPr id="11" name="Titel 19"/>
          <p:cNvSpPr>
            <a:spLocks noGrp="1"/>
          </p:cNvSpPr>
          <p:nvPr>
            <p:ph type="title" hasCustomPrompt="1"/>
          </p:nvPr>
        </p:nvSpPr>
        <p:spPr>
          <a:xfrm>
            <a:off x="231648" y="555172"/>
            <a:ext cx="10314432" cy="608594"/>
          </a:xfrm>
          <a:prstGeom prst="rect">
            <a:avLst/>
          </a:prstGeom>
        </p:spPr>
        <p:txBody>
          <a:bodyPr/>
          <a:lstStyle>
            <a:lvl1pPr algn="l">
              <a:defRPr sz="3200" b="1">
                <a:solidFill>
                  <a:schemeClr val="tx1">
                    <a:lumMod val="65000"/>
                    <a:lumOff val="35000"/>
                  </a:schemeClr>
                </a:solidFill>
                <a:latin typeface="Calibri Light"/>
              </a:defRPr>
            </a:lvl1pPr>
          </a:lstStyle>
          <a:p>
            <a:r>
              <a:rPr lang="nl-NL" dirty="0"/>
              <a:t>Header</a:t>
            </a:r>
            <a:endParaRPr lang="fr-BE" dirty="0"/>
          </a:p>
        </p:txBody>
      </p:sp>
      <p:pic>
        <p:nvPicPr>
          <p:cNvPr id="14"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9"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2074577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nl-BE"/>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5" name="Espace réservé du pied de page 4"/>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6" name="Espace réservé du numéro de diapositive 5"/>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2830041371"/>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F5532E40-B6D3-48D6-9CDE-28B388C5E765}" type="datetime1">
              <a:rPr lang="nl-BE" smtClean="0"/>
              <a:t>17/10/2019</a:t>
            </a:fld>
            <a:endParaRPr lang="nl-BE"/>
          </a:p>
        </p:txBody>
      </p:sp>
      <p:sp>
        <p:nvSpPr>
          <p:cNvPr id="5" name="Espace réservé du pied de page 4"/>
          <p:cNvSpPr>
            <a:spLocks noGrp="1"/>
          </p:cNvSpPr>
          <p:nvPr>
            <p:ph type="ftr" sz="quarter" idx="11"/>
          </p:nvPr>
        </p:nvSpPr>
        <p:spPr/>
        <p:txBody>
          <a:bodyPr/>
          <a:lstStyle/>
          <a:p>
            <a:endParaRPr lang="nl-BE"/>
          </a:p>
        </p:txBody>
      </p:sp>
      <p:sp>
        <p:nvSpPr>
          <p:cNvPr id="6" name="Espace réservé du numéro de diapositive 5"/>
          <p:cNvSpPr>
            <a:spLocks noGrp="1"/>
          </p:cNvSpPr>
          <p:nvPr>
            <p:ph type="sldNum" sz="quarter" idx="12"/>
          </p:nvPr>
        </p:nvSpPr>
        <p:spPr/>
        <p:txBody>
          <a:bodyPr/>
          <a:lstStyle/>
          <a:p>
            <a:fld id="{A022C274-2064-4F7F-987D-E838D1E6D16B}" type="slidenum">
              <a:rPr lang="nl-BE" smtClean="0"/>
              <a:pPr/>
              <a:t>‹N°›</a:t>
            </a:fld>
            <a:endParaRPr lang="nl-BE"/>
          </a:p>
        </p:txBody>
      </p:sp>
    </p:spTree>
    <p:extLst>
      <p:ext uri="{BB962C8B-B14F-4D97-AF65-F5344CB8AC3E}">
        <p14:creationId xmlns:p14="http://schemas.microsoft.com/office/powerpoint/2010/main" val="3456506183"/>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5333" b="1" cap="all"/>
            </a:lvl1pPr>
          </a:lstStyle>
          <a:p>
            <a:r>
              <a:rPr lang="nl-BE"/>
              <a:t>Cliquez et modifiez le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5" name="Espace réservé du pied de page 4"/>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6" name="Espace réservé du numéro de diapositive 5"/>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4089412524"/>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e la date 4"/>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6" name="Espace réservé du pied de page 5"/>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7" name="Espace réservé du numéro de diapositive 6"/>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978905783"/>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BE"/>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u text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BE"/>
              <a:t>Cliquez pour modifier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7" name="Espace réservé de la date 6"/>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8" name="Espace réservé du pied de page 7"/>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9" name="Espace réservé du numéro de diapositive 8"/>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407510758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e la date 2"/>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4" name="Espace réservé du pied de page 3"/>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5" name="Espace réservé du numéro de diapositive 4"/>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243595803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lide template doubl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C20D49C7-D510-4C8A-AFB5-2D3174021B1C}" type="datetime1">
              <a:rPr lang="fr-FR" smtClean="0"/>
              <a:pPr/>
              <a:t>17/10/2019</a:t>
            </a:fld>
            <a:endParaRPr lang="fr-FR"/>
          </a:p>
        </p:txBody>
      </p:sp>
      <p:sp>
        <p:nvSpPr>
          <p:cNvPr id="4" name="Espace réservé du numéro de diapositive 3"/>
          <p:cNvSpPr>
            <a:spLocks noGrp="1"/>
          </p:cNvSpPr>
          <p:nvPr>
            <p:ph type="sldNum" sz="quarter" idx="11"/>
          </p:nvPr>
        </p:nvSpPr>
        <p:spPr/>
        <p:txBody>
          <a:bodyPr/>
          <a:lstStyle/>
          <a:p>
            <a:fld id="{273D814C-4FD7-BC4C-B83F-A3593BC1E3DE}" type="slidenum">
              <a:rPr lang="fr-FR" smtClean="0"/>
              <a:pPr/>
              <a:t>‹N°›</a:t>
            </a:fld>
            <a:endParaRPr lang="fr-FR"/>
          </a:p>
        </p:txBody>
      </p:sp>
      <p:cxnSp>
        <p:nvCxnSpPr>
          <p:cNvPr id="6" name="Connecteur droit 5"/>
          <p:cNvCxnSpPr/>
          <p:nvPr userDrawn="1"/>
        </p:nvCxnSpPr>
        <p:spPr>
          <a:xfrm>
            <a:off x="0" y="1163765"/>
            <a:ext cx="12192000" cy="0"/>
          </a:xfrm>
          <a:prstGeom prst="line">
            <a:avLst/>
          </a:prstGeom>
          <a:ln>
            <a:solidFill>
              <a:srgbClr val="1B95D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13" name="Titel 19"/>
          <p:cNvSpPr>
            <a:spLocks noGrp="1"/>
          </p:cNvSpPr>
          <p:nvPr>
            <p:ph type="title" hasCustomPrompt="1"/>
          </p:nvPr>
        </p:nvSpPr>
        <p:spPr>
          <a:xfrm>
            <a:off x="231648" y="555172"/>
            <a:ext cx="10314432" cy="608594"/>
          </a:xfrm>
          <a:prstGeom prst="rect">
            <a:avLst/>
          </a:prstGeom>
        </p:spPr>
        <p:txBody>
          <a:bodyPr/>
          <a:lstStyle>
            <a:lvl1pPr algn="l">
              <a:defRPr sz="3200" b="1">
                <a:solidFill>
                  <a:schemeClr val="tx1">
                    <a:lumMod val="65000"/>
                    <a:lumOff val="35000"/>
                  </a:schemeClr>
                </a:solidFill>
                <a:latin typeface="Calibri Light"/>
              </a:defRPr>
            </a:lvl1pPr>
          </a:lstStyle>
          <a:p>
            <a:r>
              <a:rPr lang="en-GB" noProof="0" dirty="0"/>
              <a:t>Content of the proposal</a:t>
            </a:r>
          </a:p>
        </p:txBody>
      </p:sp>
      <p:sp>
        <p:nvSpPr>
          <p:cNvPr id="10"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78538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3" name="Espace réservé du pied de page 2"/>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4" name="Espace réservé du numéro de diapositive 3"/>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1147071790"/>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49"/>
            <a:ext cx="4011084" cy="1162051"/>
          </a:xfrm>
        </p:spPr>
        <p:txBody>
          <a:bodyPr anchor="b"/>
          <a:lstStyle>
            <a:lvl1pPr algn="l">
              <a:defRPr sz="2667" b="1"/>
            </a:lvl1pPr>
          </a:lstStyle>
          <a:p>
            <a:r>
              <a:rPr lang="nl-BE"/>
              <a:t>Cliquez et modifiez le titre</a:t>
            </a:r>
            <a:endParaRPr lang="fr-FR"/>
          </a:p>
        </p:txBody>
      </p:sp>
      <p:sp>
        <p:nvSpPr>
          <p:cNvPr id="3" name="Espace réservé du contenu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6" name="Espace réservé du pied de page 5"/>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7" name="Espace réservé du numéro de diapositive 6"/>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1544753629"/>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l">
              <a:defRPr sz="2667" b="1"/>
            </a:lvl1pPr>
          </a:lstStyle>
          <a:p>
            <a:r>
              <a:rPr lang="nl-BE"/>
              <a:t>Cliquez et modifiez le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r-FR"/>
          </a:p>
        </p:txBody>
      </p:sp>
      <p:sp>
        <p:nvSpPr>
          <p:cNvPr id="4" name="Espace réservé du text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6" name="Espace réservé du pied de page 5"/>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7" name="Espace réservé du numéro de diapositive 6"/>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4178316887"/>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5" name="Espace réservé du pied de page 4"/>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6" name="Espace réservé du numéro de diapositive 5"/>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78205455"/>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r>
              <a:rPr lang="fr-FR">
                <a:solidFill>
                  <a:srgbClr val="E40A38"/>
                </a:solidFill>
              </a:rPr>
              <a:t>MENTION DE CONFIDENTIALITÉ</a:t>
            </a:r>
            <a:endParaRPr lang="fr-FR" dirty="0">
              <a:solidFill>
                <a:srgbClr val="E40A38"/>
              </a:solidFill>
            </a:endParaRPr>
          </a:p>
        </p:txBody>
      </p:sp>
      <p:sp>
        <p:nvSpPr>
          <p:cNvPr id="5" name="Espace réservé du pied de page 4"/>
          <p:cNvSpPr>
            <a:spLocks noGrp="1"/>
          </p:cNvSpPr>
          <p:nvPr>
            <p:ph type="ftr" sz="quarter" idx="11"/>
          </p:nvPr>
        </p:nvSpPr>
        <p:spPr/>
        <p:txBody>
          <a:bodyPr/>
          <a:lstStyle/>
          <a:p>
            <a:r>
              <a:rPr lang="fr-FR">
                <a:solidFill>
                  <a:srgbClr val="004563"/>
                </a:solidFill>
              </a:rPr>
              <a:t>Titre de la présentation  I  30 Septembre 2014 </a:t>
            </a:r>
            <a:endParaRPr lang="fr-FR" dirty="0">
              <a:solidFill>
                <a:srgbClr val="004563"/>
              </a:solidFill>
            </a:endParaRPr>
          </a:p>
        </p:txBody>
      </p:sp>
      <p:sp>
        <p:nvSpPr>
          <p:cNvPr id="6" name="Espace réservé du numéro de diapositive 5"/>
          <p:cNvSpPr>
            <a:spLocks noGrp="1"/>
          </p:cNvSpPr>
          <p:nvPr>
            <p:ph type="sldNum" sz="quarter" idx="12"/>
          </p:nvPr>
        </p:nvSpPr>
        <p:spPr/>
        <p:txBody>
          <a:body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590197257"/>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fr-FR"/>
              <a:t>Modifiez le style des sous-titres du masque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
        <p:nvSpPr>
          <p:cNvPr id="7"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1302402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5999"/>
            </a:lvl1pPr>
          </a:lstStyle>
          <a:p>
            <a:r>
              <a:rPr lang="fr-FR"/>
              <a:t>Modifiez le style du titre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fr-FR"/>
              <a:t>Modifier les styles du texte du masque</a:t>
            </a:r>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
        <p:nvSpPr>
          <p:cNvPr id="7"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3213099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
        <p:nvSpPr>
          <p:cNvPr id="8" name="Date Placeholder 3"/>
          <p:cNvSpPr>
            <a:spLocks noGrp="1"/>
          </p:cNvSpPr>
          <p:nvPr>
            <p:ph type="dt" sz="half" idx="13"/>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3309168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a:t>
            </a:fld>
            <a:endParaRPr lang="en-US" dirty="0"/>
          </a:p>
        </p:txBody>
      </p:sp>
      <p:sp>
        <p:nvSpPr>
          <p:cNvPr id="10" name="Date Placeholder 3"/>
          <p:cNvSpPr>
            <a:spLocks noGrp="1"/>
          </p:cNvSpPr>
          <p:nvPr>
            <p:ph type="dt" sz="half" idx="13"/>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1416400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fr-FR"/>
              <a:t>Modifiez le style du titre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a:t>
            </a:fld>
            <a:endParaRPr lang="en-US" dirty="0"/>
          </a:p>
        </p:txBody>
      </p:sp>
      <p:sp>
        <p:nvSpPr>
          <p:cNvPr id="6"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421431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1 title header">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D919E484-91E0-4DCA-BAEA-CA1201A43255}" type="datetime1">
              <a:rPr lang="fr-FR" smtClean="0"/>
              <a:pPr/>
              <a:t>17/10/2019</a:t>
            </a:fld>
            <a:endParaRPr lang="fr-FR"/>
          </a:p>
        </p:txBody>
      </p:sp>
      <p:sp>
        <p:nvSpPr>
          <p:cNvPr id="6" name="Espace réservé du numéro de diapositive 5"/>
          <p:cNvSpPr>
            <a:spLocks noGrp="1"/>
          </p:cNvSpPr>
          <p:nvPr>
            <p:ph type="sldNum" sz="quarter" idx="12"/>
          </p:nvPr>
        </p:nvSpPr>
        <p:spPr/>
        <p:txBody>
          <a:bodyPr/>
          <a:lstStyle/>
          <a:p>
            <a:fld id="{273D814C-4FD7-BC4C-B83F-A3593BC1E3DE}" type="slidenum">
              <a:rPr lang="fr-FR" smtClean="0"/>
              <a:pPr/>
              <a:t>‹N°›</a:t>
            </a:fld>
            <a:endParaRPr lang="fr-FR"/>
          </a:p>
        </p:txBody>
      </p:sp>
      <p:cxnSp>
        <p:nvCxnSpPr>
          <p:cNvPr id="10" name="Connecteur droit 9"/>
          <p:cNvCxnSpPr/>
          <p:nvPr userDrawn="1"/>
        </p:nvCxnSpPr>
        <p:spPr>
          <a:xfrm>
            <a:off x="0" y="1163765"/>
            <a:ext cx="12192000" cy="0"/>
          </a:xfrm>
          <a:prstGeom prst="line">
            <a:avLst/>
          </a:prstGeom>
          <a:ln>
            <a:solidFill>
              <a:srgbClr val="1B95D3"/>
            </a:solidFill>
          </a:ln>
        </p:spPr>
        <p:style>
          <a:lnRef idx="1">
            <a:schemeClr val="accent1"/>
          </a:lnRef>
          <a:fillRef idx="0">
            <a:schemeClr val="accent1"/>
          </a:fillRef>
          <a:effectRef idx="0">
            <a:schemeClr val="accent1"/>
          </a:effectRef>
          <a:fontRef idx="minor">
            <a:schemeClr val="tx1"/>
          </a:fontRef>
        </p:style>
      </p:cxnSp>
      <p:pic>
        <p:nvPicPr>
          <p:cNvPr id="12"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9" name="Titel 19"/>
          <p:cNvSpPr>
            <a:spLocks noGrp="1"/>
          </p:cNvSpPr>
          <p:nvPr>
            <p:ph type="title" hasCustomPrompt="1"/>
          </p:nvPr>
        </p:nvSpPr>
        <p:spPr>
          <a:xfrm>
            <a:off x="231648" y="555172"/>
            <a:ext cx="10314432" cy="608594"/>
          </a:xfrm>
          <a:prstGeom prst="rect">
            <a:avLst/>
          </a:prstGeom>
        </p:spPr>
        <p:txBody>
          <a:bodyPr/>
          <a:lstStyle>
            <a:lvl1pPr algn="l">
              <a:defRPr sz="3200" b="1">
                <a:solidFill>
                  <a:schemeClr val="tx1">
                    <a:lumMod val="65000"/>
                    <a:lumOff val="35000"/>
                  </a:schemeClr>
                </a:solidFill>
                <a:latin typeface="Calibri Light"/>
              </a:defRPr>
            </a:lvl1pPr>
          </a:lstStyle>
          <a:p>
            <a:r>
              <a:rPr lang="nl-NL" dirty="0"/>
              <a:t>Executive Summary</a:t>
            </a:r>
            <a:endParaRPr lang="fr-BE" dirty="0"/>
          </a:p>
        </p:txBody>
      </p:sp>
      <p:sp>
        <p:nvSpPr>
          <p:cNvPr id="13" name="Espace réservé du contenu 2"/>
          <p:cNvSpPr>
            <a:spLocks noGrp="1"/>
          </p:cNvSpPr>
          <p:nvPr>
            <p:ph idx="13" hasCustomPrompt="1"/>
          </p:nvPr>
        </p:nvSpPr>
        <p:spPr>
          <a:xfrm>
            <a:off x="9372602" y="1327133"/>
            <a:ext cx="2645227" cy="305724"/>
          </a:xfrm>
        </p:spPr>
        <p:txBody>
          <a:bodyPr>
            <a:normAutofit/>
          </a:bodyPr>
          <a:lstStyle>
            <a:lvl1pPr marL="0" indent="0">
              <a:buFontTx/>
              <a:buNone/>
              <a:defRPr sz="1400" baseline="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GB" noProof="0" dirty="0"/>
              <a:t>Location, </a:t>
            </a:r>
            <a:r>
              <a:rPr lang="en-GB" noProof="0" dirty="0" err="1"/>
              <a:t>xxth</a:t>
            </a:r>
            <a:r>
              <a:rPr lang="en-GB" noProof="0" dirty="0"/>
              <a:t> of Month Year</a:t>
            </a:r>
          </a:p>
        </p:txBody>
      </p:sp>
      <p:sp>
        <p:nvSpPr>
          <p:cNvPr id="15" name="Espace réservé du contenu 2"/>
          <p:cNvSpPr>
            <a:spLocks noGrp="1"/>
          </p:cNvSpPr>
          <p:nvPr>
            <p:ph idx="14" hasCustomPrompt="1"/>
          </p:nvPr>
        </p:nvSpPr>
        <p:spPr>
          <a:xfrm>
            <a:off x="495302" y="1650008"/>
            <a:ext cx="11337961" cy="3085269"/>
          </a:xfrm>
        </p:spPr>
        <p:txBody>
          <a:bodyPr>
            <a:noAutofit/>
          </a:bodyPr>
          <a:lstStyle>
            <a:lvl1pPr marL="0" indent="0" algn="just">
              <a:lnSpc>
                <a:spcPct val="100000"/>
              </a:lnSpc>
              <a:buFontTx/>
              <a:buNone/>
              <a:defRPr sz="1400" baseline="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GB" noProof="0" dirty="0"/>
              <a:t>Dear,</a:t>
            </a:r>
          </a:p>
          <a:p>
            <a:pPr lvl="0"/>
            <a:r>
              <a:rPr lang="en-GB" noProof="0" dirty="0"/>
              <a:t>Following your request we are pleased to provide you with our proposals for the provision of consultancy services to support CLIENT in TOPIC OF THE PROPOSAL.  Thanks to years of experiences, a robust and technical team and our passion for finding competitive solutions to reduce impacts on the environment, we strongly believe we are the right partner for this exciting project.</a:t>
            </a:r>
          </a:p>
          <a:p>
            <a:pPr lvl="0"/>
            <a:r>
              <a:rPr lang="en-GB" noProof="0" dirty="0"/>
              <a:t>Etc.</a:t>
            </a:r>
          </a:p>
          <a:p>
            <a:pPr lvl="0"/>
            <a:r>
              <a:rPr lang="en-GB" noProof="0" dirty="0"/>
              <a:t>We are confident in our ability to meet your needs. If you have any questions regarding this document we would be most happy to answer them. Please do not hesitate to contact us.</a:t>
            </a:r>
          </a:p>
          <a:p>
            <a:pPr lvl="0"/>
            <a:r>
              <a:rPr lang="en-GB" noProof="0" dirty="0"/>
              <a:t>Many thanks again for providing us with the opportunity to send you this proposal.</a:t>
            </a:r>
          </a:p>
          <a:p>
            <a:pPr lvl="0"/>
            <a:endParaRPr lang="en-GB" noProof="0" dirty="0"/>
          </a:p>
          <a:p>
            <a:pPr lvl="0"/>
            <a:r>
              <a:rPr lang="en-GB" noProof="0" dirty="0"/>
              <a:t>With kind regards,</a:t>
            </a:r>
          </a:p>
          <a:p>
            <a:pPr lvl="0"/>
            <a:endParaRPr lang="en-GB" noProof="0" dirty="0"/>
          </a:p>
        </p:txBody>
      </p:sp>
      <p:sp>
        <p:nvSpPr>
          <p:cNvPr id="17" name="Rectangle 16"/>
          <p:cNvSpPr/>
          <p:nvPr userDrawn="1"/>
        </p:nvSpPr>
        <p:spPr>
          <a:xfrm>
            <a:off x="495302" y="4800593"/>
            <a:ext cx="3879245" cy="1292662"/>
          </a:xfrm>
          <a:prstGeom prst="rect">
            <a:avLst/>
          </a:prstGeom>
        </p:spPr>
        <p:txBody>
          <a:bodyPr wrap="square">
            <a:spAutoFit/>
          </a:bodyPr>
          <a:lstStyle/>
          <a:p>
            <a:pPr algn="just">
              <a:spcAft>
                <a:spcPts val="0"/>
              </a:spcAft>
              <a:buClr>
                <a:schemeClr val="accent4">
                  <a:lumMod val="50000"/>
                </a:schemeClr>
              </a:buClr>
            </a:pPr>
            <a:r>
              <a:rPr lang="fr-BE" sz="12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buClr>
                <a:schemeClr val="accent4">
                  <a:lumMod val="50000"/>
                </a:schemeClr>
              </a:buClr>
            </a:pPr>
            <a:endParaRPr lang="en-GB" sz="12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buClr>
                <a:schemeClr val="accent4">
                  <a:lumMod val="50000"/>
                </a:schemeClr>
              </a:buClr>
            </a:pPr>
            <a:endParaRPr lang="en-GB" sz="12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buClr>
                <a:schemeClr val="accent4">
                  <a:lumMod val="50000"/>
                </a:schemeClr>
              </a:buClr>
            </a:pPr>
            <a:r>
              <a:rPr lang="en-GB"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First Last</a:t>
            </a:r>
            <a:r>
              <a:rPr lang="en-GB" sz="1400" baseline="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Name</a:t>
            </a:r>
            <a:endParaRPr lang="en-GB"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buClr>
                <a:schemeClr val="accent4">
                  <a:lumMod val="50000"/>
                </a:schemeClr>
              </a:buClr>
            </a:pPr>
            <a:r>
              <a:rPr lang="en-GB"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Title</a:t>
            </a:r>
          </a:p>
          <a:p>
            <a:pPr>
              <a:spcAft>
                <a:spcPts val="0"/>
              </a:spcAft>
              <a:buClr>
                <a:schemeClr val="accent4">
                  <a:lumMod val="50000"/>
                </a:schemeClr>
              </a:buClr>
            </a:pPr>
            <a:r>
              <a:rPr lang="en-GB"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CO2logic</a:t>
            </a:r>
          </a:p>
        </p:txBody>
      </p:sp>
      <p:sp>
        <p:nvSpPr>
          <p:cNvPr id="19" name="Espace réservé du contenu 2"/>
          <p:cNvSpPr>
            <a:spLocks noGrp="1"/>
          </p:cNvSpPr>
          <p:nvPr>
            <p:ph idx="15" hasCustomPrompt="1"/>
          </p:nvPr>
        </p:nvSpPr>
        <p:spPr>
          <a:xfrm>
            <a:off x="936173" y="4845510"/>
            <a:ext cx="2645227" cy="305724"/>
          </a:xfrm>
        </p:spPr>
        <p:txBody>
          <a:bodyPr>
            <a:normAutofit/>
          </a:bodyPr>
          <a:lstStyle>
            <a:lvl1pPr marL="0" indent="0">
              <a:buFontTx/>
              <a:buNone/>
              <a:defRPr sz="1400" i="1" baseline="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GB" noProof="0" dirty="0"/>
              <a:t>Insert e-signature</a:t>
            </a:r>
          </a:p>
        </p:txBody>
      </p:sp>
      <p:sp>
        <p:nvSpPr>
          <p:cNvPr id="16"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1769054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smtClean="0"/>
              <a:t>‹N°›</a:t>
            </a:fld>
            <a:endParaRPr lang="en-US" dirty="0"/>
          </a:p>
        </p:txBody>
      </p:sp>
      <p:sp>
        <p:nvSpPr>
          <p:cNvPr id="5"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1498941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fr-FR"/>
              <a:t>Modifiez le style du titre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fr-FR"/>
              <a:t>Modifier les styles du texte du masque</a:t>
            </a:r>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
        <p:nvSpPr>
          <p:cNvPr id="8" name="Date Placeholder 3"/>
          <p:cNvSpPr>
            <a:spLocks noGrp="1"/>
          </p:cNvSpPr>
          <p:nvPr>
            <p:ph type="dt" sz="half" idx="13"/>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2750450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fr-FR"/>
              <a:t>Modifier les styles du texte du masque</a:t>
            </a:r>
          </a:p>
        </p:txBody>
      </p:sp>
      <p:sp>
        <p:nvSpPr>
          <p:cNvPr id="5" name="Date Placeholder 3"/>
          <p:cNvSpPr>
            <a:spLocks noGrp="1"/>
          </p:cNvSpPr>
          <p:nvPr>
            <p:ph type="dt" sz="half" idx="10"/>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1993104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Slide Number Placeholder 13"/>
          <p:cNvSpPr>
            <a:spLocks noGrp="1"/>
          </p:cNvSpPr>
          <p:nvPr>
            <p:ph type="sldNum" sz="quarter" idx="12"/>
          </p:nvPr>
        </p:nvSpPr>
        <p:spPr/>
        <p:txBody>
          <a:bodyPr/>
          <a:lstStyle/>
          <a:p>
            <a:fld id="{48F63A3B-78C7-47BE-AE5E-E10140E04643}" type="slidenum">
              <a:rPr lang="en-US" smtClean="0"/>
              <a:t>‹N°›</a:t>
            </a:fld>
            <a:endParaRPr lang="en-US" dirty="0"/>
          </a:p>
        </p:txBody>
      </p:sp>
      <p:sp>
        <p:nvSpPr>
          <p:cNvPr id="6"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241249377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
        <p:nvSpPr>
          <p:cNvPr id="7"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Tree>
    <p:extLst>
      <p:ext uri="{BB962C8B-B14F-4D97-AF65-F5344CB8AC3E}">
        <p14:creationId xmlns:p14="http://schemas.microsoft.com/office/powerpoint/2010/main" val="2515840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5" name="Picture Placeholder 13"/>
          <p:cNvSpPr>
            <a:spLocks noGrp="1"/>
          </p:cNvSpPr>
          <p:nvPr>
            <p:ph type="pic" sz="quarter" idx="60"/>
          </p:nvPr>
        </p:nvSpPr>
        <p:spPr>
          <a:xfrm>
            <a:off x="1" y="0"/>
            <a:ext cx="6095999" cy="598424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latin typeface="Arial" panose="020B0604020202020204" pitchFamily="34" charset="0"/>
                <a:cs typeface="Arial" panose="020B0604020202020204" pitchFamily="34" charset="0"/>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lvl1pPr>
              <a:defRPr>
                <a:latin typeface="Arial" panose="020B0604020202020204" pitchFamily="34" charset="0"/>
                <a:cs typeface="Arial" panose="020B0604020202020204" pitchFamily="34" charset="0"/>
              </a:defRPr>
            </a:lvl1pPr>
          </a:lstStyle>
          <a:p>
            <a:fld id="{48F63A3B-78C7-47BE-AE5E-E10140E04643}" type="slidenum">
              <a:rPr lang="en-US" smtClean="0"/>
              <a:pPr/>
              <a:t>‹N°›</a:t>
            </a:fld>
            <a:endParaRPr lang="en-US" dirty="0"/>
          </a:p>
        </p:txBody>
      </p:sp>
    </p:spTree>
    <p:extLst>
      <p:ext uri="{BB962C8B-B14F-4D97-AF65-F5344CB8AC3E}">
        <p14:creationId xmlns:p14="http://schemas.microsoft.com/office/powerpoint/2010/main" val="53054375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sp>
        <p:nvSpPr>
          <p:cNvPr id="7" name="Picture Placeholder 13"/>
          <p:cNvSpPr>
            <a:spLocks noGrp="1"/>
          </p:cNvSpPr>
          <p:nvPr>
            <p:ph type="pic" sz="quarter" idx="60"/>
          </p:nvPr>
        </p:nvSpPr>
        <p:spPr>
          <a:xfrm>
            <a:off x="6335543" y="1494264"/>
            <a:ext cx="4981517" cy="2553629"/>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59907241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3"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8490715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EO MESSAGE">
    <p:spTree>
      <p:nvGrpSpPr>
        <p:cNvPr id="1" name=""/>
        <p:cNvGrpSpPr/>
        <p:nvPr/>
      </p:nvGrpSpPr>
      <p:grpSpPr>
        <a:xfrm>
          <a:off x="0" y="0"/>
          <a:ext cx="0" cy="0"/>
          <a:chOff x="0" y="0"/>
          <a:chExt cx="0" cy="0"/>
        </a:xfrm>
      </p:grpSpPr>
      <p:sp>
        <p:nvSpPr>
          <p:cNvPr id="7" name="Picture Placeholder 7"/>
          <p:cNvSpPr>
            <a:spLocks noGrp="1"/>
          </p:cNvSpPr>
          <p:nvPr>
            <p:ph type="pic" sz="quarter" idx="68"/>
          </p:nvPr>
        </p:nvSpPr>
        <p:spPr>
          <a:xfrm>
            <a:off x="1851462" y="2034169"/>
            <a:ext cx="2894185" cy="2893431"/>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5"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6"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pic>
        <p:nvPicPr>
          <p:cNvPr id="3" name="Image 2" descr="Une image contenant clipart&#10;&#10;Description générée avec un niveau de confiance élevé">
            <a:extLst>
              <a:ext uri="{FF2B5EF4-FFF2-40B4-BE49-F238E27FC236}">
                <a16:creationId xmlns:a16="http://schemas.microsoft.com/office/drawing/2014/main" id="{638E4B7E-410E-4596-A472-517EC15E09E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49142" y="2727274"/>
            <a:ext cx="2487518" cy="1431488"/>
          </a:xfrm>
          <a:prstGeom prst="rect">
            <a:avLst/>
          </a:prstGeom>
        </p:spPr>
      </p:pic>
    </p:spTree>
    <p:extLst>
      <p:ext uri="{BB962C8B-B14F-4D97-AF65-F5344CB8AC3E}">
        <p14:creationId xmlns:p14="http://schemas.microsoft.com/office/powerpoint/2010/main" val="113850834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mpany profile">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6235155" y="2943122"/>
            <a:ext cx="4997048" cy="3000478"/>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79926107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ide templat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8843" y="1389426"/>
            <a:ext cx="11152414" cy="4803557"/>
          </a:xfrm>
        </p:spPr>
        <p:txBody>
          <a:bodyPr>
            <a:normAutofit/>
          </a:bodyPr>
          <a:lstStyle>
            <a:lvl1pPr marL="457200" indent="-457200">
              <a:buFont typeface="Arial" charset="0"/>
              <a:buChar char="•"/>
              <a:defRPr sz="2400">
                <a:solidFill>
                  <a:schemeClr val="tx1">
                    <a:lumMod val="65000"/>
                    <a:lumOff val="35000"/>
                  </a:schemeClr>
                </a:solidFill>
              </a:defRPr>
            </a:lvl1pPr>
            <a:lvl2pPr marL="914400" indent="-457200">
              <a:buFont typeface="Arial" charset="0"/>
              <a:buChar char="•"/>
              <a:defRPr sz="2000">
                <a:solidFill>
                  <a:schemeClr val="tx1">
                    <a:lumMod val="65000"/>
                    <a:lumOff val="35000"/>
                  </a:schemeClr>
                </a:solidFill>
              </a:defRPr>
            </a:lvl2pPr>
            <a:lvl3pPr marL="1257300" indent="-342900">
              <a:buFont typeface="Arial" charset="0"/>
              <a:buChar char="•"/>
              <a:defRPr sz="1800">
                <a:solidFill>
                  <a:schemeClr val="tx1">
                    <a:lumMod val="65000"/>
                    <a:lumOff val="35000"/>
                  </a:schemeClr>
                </a:solidFill>
              </a:defRPr>
            </a:lvl3pPr>
            <a:lvl4pPr marL="1714500" indent="-342900">
              <a:buFont typeface="Arial" charset="0"/>
              <a:buChar char="•"/>
              <a:defRPr sz="1600">
                <a:solidFill>
                  <a:schemeClr val="tx1">
                    <a:lumMod val="65000"/>
                    <a:lumOff val="35000"/>
                  </a:schemeClr>
                </a:solidFill>
              </a:defRPr>
            </a:lvl4pPr>
            <a:lvl5pPr marL="2171700" indent="-342900">
              <a:buFont typeface="Arial" charset="0"/>
              <a:buChar char="•"/>
              <a:defRPr sz="1600">
                <a:solidFill>
                  <a:schemeClr val="tx1">
                    <a:lumMod val="65000"/>
                    <a:lumOff val="35000"/>
                  </a:schemeClr>
                </a:solidFill>
              </a:defRPr>
            </a:lvl5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4" name="Espace réservé de la date 3"/>
          <p:cNvSpPr>
            <a:spLocks noGrp="1"/>
          </p:cNvSpPr>
          <p:nvPr>
            <p:ph type="dt" sz="half" idx="10"/>
          </p:nvPr>
        </p:nvSpPr>
        <p:spPr/>
        <p:txBody>
          <a:bodyPr/>
          <a:lstStyle/>
          <a:p>
            <a:fld id="{9303E830-711E-44DB-BB44-6F56BB167DCA}" type="datetime1">
              <a:rPr lang="fr-FR" smtClean="0"/>
              <a:pPr/>
              <a:t>17/10/2019</a:t>
            </a:fld>
            <a:endParaRPr lang="fr-FR"/>
          </a:p>
        </p:txBody>
      </p:sp>
      <p:sp>
        <p:nvSpPr>
          <p:cNvPr id="6" name="Espace réservé du numéro de diapositive 5"/>
          <p:cNvSpPr>
            <a:spLocks noGrp="1"/>
          </p:cNvSpPr>
          <p:nvPr>
            <p:ph type="sldNum" sz="quarter" idx="12"/>
          </p:nvPr>
        </p:nvSpPr>
        <p:spPr/>
        <p:txBody>
          <a:bodyPr/>
          <a:lstStyle/>
          <a:p>
            <a:fld id="{273D814C-4FD7-BC4C-B83F-A3593BC1E3DE}" type="slidenum">
              <a:rPr lang="fr-FR" smtClean="0"/>
              <a:pPr/>
              <a:t>‹N°›</a:t>
            </a:fld>
            <a:endParaRPr lang="fr-FR"/>
          </a:p>
        </p:txBody>
      </p:sp>
      <p:cxnSp>
        <p:nvCxnSpPr>
          <p:cNvPr id="10" name="Connecteur droit 9"/>
          <p:cNvCxnSpPr/>
          <p:nvPr userDrawn="1"/>
        </p:nvCxnSpPr>
        <p:spPr>
          <a:xfrm>
            <a:off x="0" y="1163765"/>
            <a:ext cx="12192000" cy="0"/>
          </a:xfrm>
          <a:prstGeom prst="line">
            <a:avLst/>
          </a:prstGeom>
          <a:ln>
            <a:solidFill>
              <a:srgbClr val="1B95D3"/>
            </a:solidFill>
          </a:ln>
        </p:spPr>
        <p:style>
          <a:lnRef idx="1">
            <a:schemeClr val="accent1"/>
          </a:lnRef>
          <a:fillRef idx="0">
            <a:schemeClr val="accent1"/>
          </a:fillRef>
          <a:effectRef idx="0">
            <a:schemeClr val="accent1"/>
          </a:effectRef>
          <a:fontRef idx="minor">
            <a:schemeClr val="tx1"/>
          </a:fontRef>
        </p:style>
      </p:cxnSp>
      <p:pic>
        <p:nvPicPr>
          <p:cNvPr id="12"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9" name="Titel 19"/>
          <p:cNvSpPr>
            <a:spLocks noGrp="1"/>
          </p:cNvSpPr>
          <p:nvPr>
            <p:ph type="title" hasCustomPrompt="1"/>
          </p:nvPr>
        </p:nvSpPr>
        <p:spPr>
          <a:xfrm>
            <a:off x="207264" y="97974"/>
            <a:ext cx="10314432" cy="619698"/>
          </a:xfrm>
          <a:prstGeom prst="rect">
            <a:avLst/>
          </a:prstGeom>
        </p:spPr>
        <p:txBody>
          <a:bodyPr anchor="ctr" anchorCtr="0"/>
          <a:lstStyle>
            <a:lvl1pPr algn="l">
              <a:defRPr sz="3200" b="1">
                <a:solidFill>
                  <a:schemeClr val="tx1">
                    <a:lumMod val="65000"/>
                    <a:lumOff val="35000"/>
                  </a:schemeClr>
                </a:solidFill>
                <a:latin typeface="Calibri Light"/>
              </a:defRPr>
            </a:lvl1pPr>
          </a:lstStyle>
          <a:p>
            <a:r>
              <a:rPr lang="nl-NL" dirty="0"/>
              <a:t>Header</a:t>
            </a:r>
            <a:endParaRPr lang="fr-BE" dirty="0"/>
          </a:p>
        </p:txBody>
      </p:sp>
      <p:sp>
        <p:nvSpPr>
          <p:cNvPr id="13" name="Espace réservé du contenu 2"/>
          <p:cNvSpPr>
            <a:spLocks noGrp="1"/>
          </p:cNvSpPr>
          <p:nvPr>
            <p:ph sz="half" idx="13" hasCustomPrompt="1"/>
          </p:nvPr>
        </p:nvSpPr>
        <p:spPr>
          <a:xfrm>
            <a:off x="195072" y="693110"/>
            <a:ext cx="10326624" cy="512024"/>
          </a:xfrm>
          <a:prstGeom prst="rect">
            <a:avLst/>
          </a:prstGeom>
        </p:spPr>
        <p:txBody>
          <a:bodyPr>
            <a:normAutofit/>
          </a:bodyPr>
          <a:lstStyle>
            <a:lvl1pPr marL="0" indent="0">
              <a:buNone/>
              <a:defRPr sz="2800" i="1">
                <a:solidFill>
                  <a:schemeClr val="tx1">
                    <a:lumMod val="65000"/>
                    <a:lumOff val="35000"/>
                  </a:schemeClr>
                </a:solidFill>
                <a:latin typeface="Calibri Light"/>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GB" noProof="0" dirty="0"/>
              <a:t>Sub-header</a:t>
            </a:r>
          </a:p>
        </p:txBody>
      </p:sp>
      <p:sp>
        <p:nvSpPr>
          <p:cNvPr id="11"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500668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siness Model">
    <p:spTree>
      <p:nvGrpSpPr>
        <p:cNvPr id="1" name=""/>
        <p:cNvGrpSpPr/>
        <p:nvPr/>
      </p:nvGrpSpPr>
      <p:grpSpPr>
        <a:xfrm>
          <a:off x="0" y="0"/>
          <a:ext cx="0" cy="0"/>
          <a:chOff x="0" y="0"/>
          <a:chExt cx="0" cy="0"/>
        </a:xfrm>
      </p:grpSpPr>
      <p:sp>
        <p:nvSpPr>
          <p:cNvPr id="5" name="Picture Placeholder 13"/>
          <p:cNvSpPr>
            <a:spLocks noGrp="1"/>
          </p:cNvSpPr>
          <p:nvPr>
            <p:ph type="pic" sz="quarter" idx="60"/>
          </p:nvPr>
        </p:nvSpPr>
        <p:spPr>
          <a:xfrm>
            <a:off x="1" y="1524000"/>
            <a:ext cx="12191999" cy="29972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21181732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855885" y="1385645"/>
            <a:ext cx="5368116" cy="2518965"/>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93798001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3"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83429783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Meet our Team">
    <p:spTree>
      <p:nvGrpSpPr>
        <p:cNvPr id="1" name=""/>
        <p:cNvGrpSpPr/>
        <p:nvPr/>
      </p:nvGrpSpPr>
      <p:grpSpPr>
        <a:xfrm>
          <a:off x="0" y="0"/>
          <a:ext cx="0" cy="0"/>
          <a:chOff x="0" y="0"/>
          <a:chExt cx="0" cy="0"/>
        </a:xfrm>
      </p:grpSpPr>
      <p:sp>
        <p:nvSpPr>
          <p:cNvPr id="45" name="Picture Placeholder 13"/>
          <p:cNvSpPr>
            <a:spLocks noGrp="1" noChangeAspect="1"/>
          </p:cNvSpPr>
          <p:nvPr>
            <p:ph type="pic" sz="quarter" idx="13"/>
          </p:nvPr>
        </p:nvSpPr>
        <p:spPr>
          <a:xfrm>
            <a:off x="1" y="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46" name="Picture Placeholder 13"/>
          <p:cNvSpPr>
            <a:spLocks noGrp="1" noChangeAspect="1"/>
          </p:cNvSpPr>
          <p:nvPr>
            <p:ph type="pic" sz="quarter" idx="14"/>
          </p:nvPr>
        </p:nvSpPr>
        <p:spPr>
          <a:xfrm>
            <a:off x="2438401" y="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47" name="Picture Placeholder 13"/>
          <p:cNvSpPr>
            <a:spLocks noGrp="1" noChangeAspect="1"/>
          </p:cNvSpPr>
          <p:nvPr>
            <p:ph type="pic" sz="quarter" idx="15"/>
          </p:nvPr>
        </p:nvSpPr>
        <p:spPr>
          <a:xfrm>
            <a:off x="4876801" y="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48" name="Picture Placeholder 13"/>
          <p:cNvSpPr>
            <a:spLocks noGrp="1" noChangeAspect="1"/>
          </p:cNvSpPr>
          <p:nvPr>
            <p:ph type="pic" sz="quarter" idx="16"/>
          </p:nvPr>
        </p:nvSpPr>
        <p:spPr>
          <a:xfrm>
            <a:off x="7315201" y="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49" name="Picture Placeholder 13"/>
          <p:cNvSpPr>
            <a:spLocks noGrp="1" noChangeAspect="1"/>
          </p:cNvSpPr>
          <p:nvPr>
            <p:ph type="pic" sz="quarter" idx="17"/>
          </p:nvPr>
        </p:nvSpPr>
        <p:spPr>
          <a:xfrm>
            <a:off x="9753601" y="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0" name="Picture Placeholder 13"/>
          <p:cNvSpPr>
            <a:spLocks noGrp="1" noChangeAspect="1"/>
          </p:cNvSpPr>
          <p:nvPr>
            <p:ph type="pic" sz="quarter" idx="18"/>
          </p:nvPr>
        </p:nvSpPr>
        <p:spPr>
          <a:xfrm>
            <a:off x="1" y="2286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1" name="Picture Placeholder 13"/>
          <p:cNvSpPr>
            <a:spLocks noGrp="1" noChangeAspect="1"/>
          </p:cNvSpPr>
          <p:nvPr>
            <p:ph type="pic" sz="quarter" idx="19"/>
          </p:nvPr>
        </p:nvSpPr>
        <p:spPr>
          <a:xfrm>
            <a:off x="2438401" y="2286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2" name="Picture Placeholder 13"/>
          <p:cNvSpPr>
            <a:spLocks noGrp="1" noChangeAspect="1"/>
          </p:cNvSpPr>
          <p:nvPr>
            <p:ph type="pic" sz="quarter" idx="20"/>
          </p:nvPr>
        </p:nvSpPr>
        <p:spPr>
          <a:xfrm>
            <a:off x="4876801" y="2286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3" name="Picture Placeholder 13"/>
          <p:cNvSpPr>
            <a:spLocks noGrp="1" noChangeAspect="1"/>
          </p:cNvSpPr>
          <p:nvPr>
            <p:ph type="pic" sz="quarter" idx="21"/>
          </p:nvPr>
        </p:nvSpPr>
        <p:spPr>
          <a:xfrm>
            <a:off x="7315201" y="2286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4" name="Picture Placeholder 13"/>
          <p:cNvSpPr>
            <a:spLocks noGrp="1" noChangeAspect="1"/>
          </p:cNvSpPr>
          <p:nvPr>
            <p:ph type="pic" sz="quarter" idx="22"/>
          </p:nvPr>
        </p:nvSpPr>
        <p:spPr>
          <a:xfrm>
            <a:off x="9753601" y="2286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5" name="Picture Placeholder 13"/>
          <p:cNvSpPr>
            <a:spLocks noGrp="1" noChangeAspect="1"/>
          </p:cNvSpPr>
          <p:nvPr>
            <p:ph type="pic" sz="quarter" idx="23"/>
          </p:nvPr>
        </p:nvSpPr>
        <p:spPr>
          <a:xfrm>
            <a:off x="1" y="4572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6" name="Picture Placeholder 13"/>
          <p:cNvSpPr>
            <a:spLocks noGrp="1" noChangeAspect="1"/>
          </p:cNvSpPr>
          <p:nvPr>
            <p:ph type="pic" sz="quarter" idx="24"/>
          </p:nvPr>
        </p:nvSpPr>
        <p:spPr>
          <a:xfrm>
            <a:off x="2438401" y="4572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7" name="Picture Placeholder 13"/>
          <p:cNvSpPr>
            <a:spLocks noGrp="1" noChangeAspect="1"/>
          </p:cNvSpPr>
          <p:nvPr>
            <p:ph type="pic" sz="quarter" idx="25"/>
          </p:nvPr>
        </p:nvSpPr>
        <p:spPr>
          <a:xfrm>
            <a:off x="4876801" y="4572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8" name="Picture Placeholder 13"/>
          <p:cNvSpPr>
            <a:spLocks noGrp="1" noChangeAspect="1"/>
          </p:cNvSpPr>
          <p:nvPr>
            <p:ph type="pic" sz="quarter" idx="26"/>
          </p:nvPr>
        </p:nvSpPr>
        <p:spPr>
          <a:xfrm>
            <a:off x="7315201" y="4572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59" name="Picture Placeholder 13"/>
          <p:cNvSpPr>
            <a:spLocks noGrp="1" noChangeAspect="1"/>
          </p:cNvSpPr>
          <p:nvPr>
            <p:ph type="pic" sz="quarter" idx="27"/>
          </p:nvPr>
        </p:nvSpPr>
        <p:spPr>
          <a:xfrm>
            <a:off x="9753601" y="4572000"/>
            <a:ext cx="2438399" cy="2286001"/>
          </a:xfrm>
          <a:prstGeom prst="rect">
            <a:avLst/>
          </a:prstGeom>
          <a:solidFill>
            <a:schemeClr val="bg1">
              <a:lumMod val="95000"/>
            </a:schemeClr>
          </a:solidFill>
          <a:effectLst/>
        </p:spPr>
        <p:txBody>
          <a:bodyPr>
            <a:normAutofit/>
          </a:bodyPr>
          <a:lstStyle>
            <a:lvl1pPr marL="0" indent="0">
              <a:buNone/>
              <a:defRPr sz="100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695774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12" name="Picture Placeholder 13"/>
          <p:cNvSpPr>
            <a:spLocks noGrp="1"/>
          </p:cNvSpPr>
          <p:nvPr>
            <p:ph type="pic" sz="quarter" idx="60"/>
          </p:nvPr>
        </p:nvSpPr>
        <p:spPr>
          <a:xfrm>
            <a:off x="9124151" y="1892300"/>
            <a:ext cx="3067849" cy="22225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3" name="Picture Placeholder 13"/>
          <p:cNvSpPr>
            <a:spLocks noGrp="1"/>
          </p:cNvSpPr>
          <p:nvPr>
            <p:ph type="pic" sz="quarter" idx="61"/>
          </p:nvPr>
        </p:nvSpPr>
        <p:spPr>
          <a:xfrm>
            <a:off x="6096000" y="1892300"/>
            <a:ext cx="3028151" cy="22225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4" name="Picture Placeholder 13"/>
          <p:cNvSpPr>
            <a:spLocks noGrp="1"/>
          </p:cNvSpPr>
          <p:nvPr>
            <p:ph type="pic" sz="quarter" idx="62"/>
          </p:nvPr>
        </p:nvSpPr>
        <p:spPr>
          <a:xfrm>
            <a:off x="3028151" y="1892300"/>
            <a:ext cx="3067849" cy="22225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5" name="Picture Placeholder 13"/>
          <p:cNvSpPr>
            <a:spLocks noGrp="1"/>
          </p:cNvSpPr>
          <p:nvPr>
            <p:ph type="pic" sz="quarter" idx="63"/>
          </p:nvPr>
        </p:nvSpPr>
        <p:spPr>
          <a:xfrm>
            <a:off x="0" y="1892300"/>
            <a:ext cx="3028151" cy="22225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6"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7"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61203075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oard of directors">
    <p:spTree>
      <p:nvGrpSpPr>
        <p:cNvPr id="1" name=""/>
        <p:cNvGrpSpPr/>
        <p:nvPr/>
      </p:nvGrpSpPr>
      <p:grpSpPr>
        <a:xfrm>
          <a:off x="0" y="0"/>
          <a:ext cx="0" cy="0"/>
          <a:chOff x="0" y="0"/>
          <a:chExt cx="0" cy="0"/>
        </a:xfrm>
      </p:grpSpPr>
      <p:sp>
        <p:nvSpPr>
          <p:cNvPr id="12" name="Picture Placeholder 7"/>
          <p:cNvSpPr>
            <a:spLocks noGrp="1"/>
          </p:cNvSpPr>
          <p:nvPr>
            <p:ph type="pic" sz="quarter" idx="70"/>
          </p:nvPr>
        </p:nvSpPr>
        <p:spPr>
          <a:xfrm>
            <a:off x="1093104" y="1996068"/>
            <a:ext cx="2297750" cy="2297152"/>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3" name="Picture Placeholder 7"/>
          <p:cNvSpPr>
            <a:spLocks noGrp="1"/>
          </p:cNvSpPr>
          <p:nvPr>
            <p:ph type="pic" sz="quarter" idx="71"/>
          </p:nvPr>
        </p:nvSpPr>
        <p:spPr>
          <a:xfrm>
            <a:off x="3669707" y="1996068"/>
            <a:ext cx="2297750" cy="2297152"/>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4" name="Picture Placeholder 7"/>
          <p:cNvSpPr>
            <a:spLocks noGrp="1"/>
          </p:cNvSpPr>
          <p:nvPr>
            <p:ph type="pic" sz="quarter" idx="68"/>
          </p:nvPr>
        </p:nvSpPr>
        <p:spPr>
          <a:xfrm>
            <a:off x="6246310" y="1996068"/>
            <a:ext cx="2297750" cy="2297152"/>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5" name="Picture Placeholder 7"/>
          <p:cNvSpPr>
            <a:spLocks noGrp="1"/>
          </p:cNvSpPr>
          <p:nvPr>
            <p:ph type="pic" sz="quarter" idx="69"/>
          </p:nvPr>
        </p:nvSpPr>
        <p:spPr>
          <a:xfrm>
            <a:off x="8822913" y="1996068"/>
            <a:ext cx="2297750" cy="2297152"/>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6"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7"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37057211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oard of directors">
    <p:spTree>
      <p:nvGrpSpPr>
        <p:cNvPr id="1" name=""/>
        <p:cNvGrpSpPr/>
        <p:nvPr/>
      </p:nvGrpSpPr>
      <p:grpSpPr>
        <a:xfrm>
          <a:off x="0" y="0"/>
          <a:ext cx="0" cy="0"/>
          <a:chOff x="0" y="0"/>
          <a:chExt cx="0" cy="0"/>
        </a:xfrm>
      </p:grpSpPr>
      <p:sp>
        <p:nvSpPr>
          <p:cNvPr id="23" name="Picture Placeholder 13"/>
          <p:cNvSpPr>
            <a:spLocks noGrp="1"/>
          </p:cNvSpPr>
          <p:nvPr>
            <p:ph type="pic" sz="quarter" idx="63"/>
          </p:nvPr>
        </p:nvSpPr>
        <p:spPr>
          <a:xfrm>
            <a:off x="5002896" y="1308419"/>
            <a:ext cx="2186208" cy="1475479"/>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4" name="Picture Placeholder 13"/>
          <p:cNvSpPr>
            <a:spLocks noGrp="1"/>
          </p:cNvSpPr>
          <p:nvPr>
            <p:ph type="pic" sz="quarter" idx="64"/>
          </p:nvPr>
        </p:nvSpPr>
        <p:spPr>
          <a:xfrm>
            <a:off x="8826522" y="1308419"/>
            <a:ext cx="2186208" cy="1475479"/>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5" name="Picture Placeholder 13"/>
          <p:cNvSpPr>
            <a:spLocks noGrp="1"/>
          </p:cNvSpPr>
          <p:nvPr>
            <p:ph type="pic" sz="quarter" idx="65"/>
          </p:nvPr>
        </p:nvSpPr>
        <p:spPr>
          <a:xfrm>
            <a:off x="1179270" y="1308419"/>
            <a:ext cx="2186208" cy="1475479"/>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6" name="Picture Placeholder 13"/>
          <p:cNvSpPr>
            <a:spLocks noGrp="1"/>
          </p:cNvSpPr>
          <p:nvPr>
            <p:ph type="pic" sz="quarter" idx="60"/>
          </p:nvPr>
        </p:nvSpPr>
        <p:spPr>
          <a:xfrm>
            <a:off x="5002896" y="4016108"/>
            <a:ext cx="2186208" cy="1475479"/>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7" name="Picture Placeholder 13"/>
          <p:cNvSpPr>
            <a:spLocks noGrp="1"/>
          </p:cNvSpPr>
          <p:nvPr>
            <p:ph type="pic" sz="quarter" idx="61"/>
          </p:nvPr>
        </p:nvSpPr>
        <p:spPr>
          <a:xfrm>
            <a:off x="8826522" y="4016108"/>
            <a:ext cx="2186208" cy="1475479"/>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8" name="Picture Placeholder 13"/>
          <p:cNvSpPr>
            <a:spLocks noGrp="1"/>
          </p:cNvSpPr>
          <p:nvPr>
            <p:ph type="pic" sz="quarter" idx="62"/>
          </p:nvPr>
        </p:nvSpPr>
        <p:spPr>
          <a:xfrm>
            <a:off x="1179270" y="4016108"/>
            <a:ext cx="2186208" cy="1475479"/>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8"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9"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64556943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Cover">
    <p:spTree>
      <p:nvGrpSpPr>
        <p:cNvPr id="1" name=""/>
        <p:cNvGrpSpPr/>
        <p:nvPr/>
      </p:nvGrpSpPr>
      <p:grpSpPr>
        <a:xfrm>
          <a:off x="0" y="0"/>
          <a:ext cx="0" cy="0"/>
          <a:chOff x="0" y="0"/>
          <a:chExt cx="0" cy="0"/>
        </a:xfrm>
      </p:grpSpPr>
      <p:sp>
        <p:nvSpPr>
          <p:cNvPr id="5" name="Picture Placeholder 13"/>
          <p:cNvSpPr>
            <a:spLocks noGrp="1"/>
          </p:cNvSpPr>
          <p:nvPr>
            <p:ph type="pic" sz="quarter" idx="60"/>
          </p:nvPr>
        </p:nvSpPr>
        <p:spPr>
          <a:xfrm>
            <a:off x="468473" y="367990"/>
            <a:ext cx="11310283" cy="582961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165835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ompany profile">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5744903" y="1749737"/>
            <a:ext cx="5650235" cy="3078537"/>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6512342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eam 1">
    <p:spTree>
      <p:nvGrpSpPr>
        <p:cNvPr id="1" name=""/>
        <p:cNvGrpSpPr/>
        <p:nvPr/>
      </p:nvGrpSpPr>
      <p:grpSpPr>
        <a:xfrm>
          <a:off x="0" y="0"/>
          <a:ext cx="0" cy="0"/>
          <a:chOff x="0" y="0"/>
          <a:chExt cx="0" cy="0"/>
        </a:xfrm>
      </p:grpSpPr>
      <p:sp>
        <p:nvSpPr>
          <p:cNvPr id="11" name="Picture Placeholder 7"/>
          <p:cNvSpPr>
            <a:spLocks noGrp="1"/>
          </p:cNvSpPr>
          <p:nvPr>
            <p:ph type="pic" sz="quarter" idx="66"/>
          </p:nvPr>
        </p:nvSpPr>
        <p:spPr>
          <a:xfrm>
            <a:off x="4861456" y="1844598"/>
            <a:ext cx="2498523" cy="2497873"/>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2" name="Picture Placeholder 7"/>
          <p:cNvSpPr>
            <a:spLocks noGrp="1"/>
          </p:cNvSpPr>
          <p:nvPr>
            <p:ph type="pic" sz="quarter" idx="67"/>
          </p:nvPr>
        </p:nvSpPr>
        <p:spPr>
          <a:xfrm>
            <a:off x="7994021" y="1844598"/>
            <a:ext cx="2498523" cy="2497873"/>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3" name="Picture Placeholder 7"/>
          <p:cNvSpPr>
            <a:spLocks noGrp="1"/>
          </p:cNvSpPr>
          <p:nvPr>
            <p:ph type="pic" sz="quarter" idx="68"/>
          </p:nvPr>
        </p:nvSpPr>
        <p:spPr>
          <a:xfrm>
            <a:off x="1728890" y="1844598"/>
            <a:ext cx="2498523" cy="2497873"/>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5"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6"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26287238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lide template doubl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B38E4C3B-09F8-4037-BA0E-BD4FEAAFFB9C}" type="datetime1">
              <a:rPr lang="fr-FR" smtClean="0"/>
              <a:pPr/>
              <a:t>17/10/2019</a:t>
            </a:fld>
            <a:endParaRPr lang="fr-FR"/>
          </a:p>
        </p:txBody>
      </p:sp>
      <p:sp>
        <p:nvSpPr>
          <p:cNvPr id="4" name="Espace réservé du numéro de diapositive 3"/>
          <p:cNvSpPr>
            <a:spLocks noGrp="1"/>
          </p:cNvSpPr>
          <p:nvPr>
            <p:ph type="sldNum" sz="quarter" idx="11"/>
          </p:nvPr>
        </p:nvSpPr>
        <p:spPr/>
        <p:txBody>
          <a:bodyPr/>
          <a:lstStyle/>
          <a:p>
            <a:fld id="{273D814C-4FD7-BC4C-B83F-A3593BC1E3DE}" type="slidenum">
              <a:rPr lang="fr-FR" smtClean="0"/>
              <a:pPr/>
              <a:t>‹N°›</a:t>
            </a:fld>
            <a:endParaRPr lang="fr-FR"/>
          </a:p>
        </p:txBody>
      </p:sp>
      <p:cxnSp>
        <p:nvCxnSpPr>
          <p:cNvPr id="6" name="Connecteur droit 5"/>
          <p:cNvCxnSpPr/>
          <p:nvPr userDrawn="1"/>
        </p:nvCxnSpPr>
        <p:spPr>
          <a:xfrm>
            <a:off x="0" y="1163765"/>
            <a:ext cx="12192000" cy="0"/>
          </a:xfrm>
          <a:prstGeom prst="line">
            <a:avLst/>
          </a:prstGeom>
          <a:ln>
            <a:solidFill>
              <a:srgbClr val="1B95D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9" name="Espace réservé du contenu 2"/>
          <p:cNvSpPr>
            <a:spLocks noGrp="1"/>
          </p:cNvSpPr>
          <p:nvPr>
            <p:ph sz="half" idx="1"/>
          </p:nvPr>
        </p:nvSpPr>
        <p:spPr>
          <a:xfrm>
            <a:off x="838200" y="1444847"/>
            <a:ext cx="5181600" cy="4732116"/>
          </a:xfrm>
        </p:spPr>
        <p:txBody>
          <a:bodyPr>
            <a:normAutofit/>
          </a:bodyPr>
          <a:lstStyle>
            <a:lvl1pPr>
              <a:defRPr sz="2000">
                <a:solidFill>
                  <a:schemeClr val="tx1">
                    <a:lumMod val="65000"/>
                    <a:lumOff val="35000"/>
                  </a:schemeClr>
                </a:solidFill>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10" name="Espace réservé du contenu 3"/>
          <p:cNvSpPr>
            <a:spLocks noGrp="1"/>
          </p:cNvSpPr>
          <p:nvPr>
            <p:ph sz="half" idx="2"/>
          </p:nvPr>
        </p:nvSpPr>
        <p:spPr>
          <a:xfrm>
            <a:off x="6172200" y="1444847"/>
            <a:ext cx="5181600" cy="4732116"/>
          </a:xfrm>
        </p:spPr>
        <p:txBody>
          <a:bodyPr>
            <a:normAutofit/>
          </a:bodyPr>
          <a:lstStyle>
            <a:lvl1pPr>
              <a:defRPr sz="2000">
                <a:solidFill>
                  <a:schemeClr val="tx1">
                    <a:lumMod val="65000"/>
                    <a:lumOff val="35000"/>
                  </a:schemeClr>
                </a:solidFill>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11" name="Titel 19"/>
          <p:cNvSpPr>
            <a:spLocks noGrp="1"/>
          </p:cNvSpPr>
          <p:nvPr>
            <p:ph type="title" hasCustomPrompt="1"/>
          </p:nvPr>
        </p:nvSpPr>
        <p:spPr>
          <a:xfrm>
            <a:off x="207264" y="97974"/>
            <a:ext cx="10314432" cy="619698"/>
          </a:xfrm>
          <a:prstGeom prst="rect">
            <a:avLst/>
          </a:prstGeom>
        </p:spPr>
        <p:txBody>
          <a:bodyPr anchor="ctr" anchorCtr="0"/>
          <a:lstStyle>
            <a:lvl1pPr algn="l">
              <a:defRPr sz="3200" b="1">
                <a:solidFill>
                  <a:schemeClr val="tx1">
                    <a:lumMod val="65000"/>
                    <a:lumOff val="35000"/>
                  </a:schemeClr>
                </a:solidFill>
                <a:latin typeface="Calibri Light"/>
              </a:defRPr>
            </a:lvl1pPr>
          </a:lstStyle>
          <a:p>
            <a:r>
              <a:rPr lang="nl-NL" dirty="0"/>
              <a:t>Header</a:t>
            </a:r>
            <a:endParaRPr lang="fr-BE" dirty="0"/>
          </a:p>
        </p:txBody>
      </p:sp>
      <p:sp>
        <p:nvSpPr>
          <p:cNvPr id="14" name="Espace réservé du contenu 2"/>
          <p:cNvSpPr>
            <a:spLocks noGrp="1"/>
          </p:cNvSpPr>
          <p:nvPr>
            <p:ph sz="half" idx="13" hasCustomPrompt="1"/>
          </p:nvPr>
        </p:nvSpPr>
        <p:spPr>
          <a:xfrm>
            <a:off x="195072" y="693110"/>
            <a:ext cx="10326624" cy="512024"/>
          </a:xfrm>
          <a:prstGeom prst="rect">
            <a:avLst/>
          </a:prstGeom>
        </p:spPr>
        <p:txBody>
          <a:bodyPr>
            <a:normAutofit/>
          </a:bodyPr>
          <a:lstStyle>
            <a:lvl1pPr marL="0" indent="0">
              <a:buNone/>
              <a:defRPr sz="2800" i="1">
                <a:solidFill>
                  <a:schemeClr val="tx1">
                    <a:lumMod val="65000"/>
                    <a:lumOff val="35000"/>
                  </a:schemeClr>
                </a:solidFill>
                <a:latin typeface="Calibri Light"/>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GB" noProof="0" dirty="0"/>
              <a:t>Sub-header</a:t>
            </a:r>
          </a:p>
        </p:txBody>
      </p:sp>
      <p:sp>
        <p:nvSpPr>
          <p:cNvPr id="13"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123631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REMIUM SERVICES">
    <p:spTree>
      <p:nvGrpSpPr>
        <p:cNvPr id="1" name=""/>
        <p:cNvGrpSpPr/>
        <p:nvPr/>
      </p:nvGrpSpPr>
      <p:grpSpPr>
        <a:xfrm>
          <a:off x="0" y="0"/>
          <a:ext cx="0" cy="0"/>
          <a:chOff x="0" y="0"/>
          <a:chExt cx="0" cy="0"/>
        </a:xfrm>
      </p:grpSpPr>
      <p:sp>
        <p:nvSpPr>
          <p:cNvPr id="10" name="Picture Placeholder 13"/>
          <p:cNvSpPr>
            <a:spLocks noGrp="1"/>
          </p:cNvSpPr>
          <p:nvPr>
            <p:ph type="pic" sz="quarter" idx="61"/>
          </p:nvPr>
        </p:nvSpPr>
        <p:spPr>
          <a:xfrm>
            <a:off x="1236659" y="1866901"/>
            <a:ext cx="2909058" cy="22098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1" name="Picture Placeholder 13"/>
          <p:cNvSpPr>
            <a:spLocks noGrp="1"/>
          </p:cNvSpPr>
          <p:nvPr>
            <p:ph type="pic" sz="quarter" idx="62"/>
          </p:nvPr>
        </p:nvSpPr>
        <p:spPr>
          <a:xfrm>
            <a:off x="4654174" y="1866901"/>
            <a:ext cx="2909058" cy="22098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2" name="Picture Placeholder 13"/>
          <p:cNvSpPr>
            <a:spLocks noGrp="1"/>
          </p:cNvSpPr>
          <p:nvPr>
            <p:ph type="pic" sz="quarter" idx="60"/>
          </p:nvPr>
        </p:nvSpPr>
        <p:spPr>
          <a:xfrm>
            <a:off x="8071364" y="1866901"/>
            <a:ext cx="2909058" cy="22098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5"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6"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68427910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sp>
        <p:nvSpPr>
          <p:cNvPr id="14" name="Picture Placeholder 13"/>
          <p:cNvSpPr>
            <a:spLocks noGrp="1"/>
          </p:cNvSpPr>
          <p:nvPr>
            <p:ph type="pic" sz="quarter" idx="62"/>
          </p:nvPr>
        </p:nvSpPr>
        <p:spPr>
          <a:xfrm>
            <a:off x="855886" y="1339750"/>
            <a:ext cx="3315757" cy="208925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5" name="Picture Placeholder 13"/>
          <p:cNvSpPr>
            <a:spLocks noGrp="1"/>
          </p:cNvSpPr>
          <p:nvPr>
            <p:ph type="pic" sz="quarter" idx="61"/>
          </p:nvPr>
        </p:nvSpPr>
        <p:spPr>
          <a:xfrm>
            <a:off x="855886" y="3751617"/>
            <a:ext cx="3315757" cy="208925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16" name="Picture Placeholder 13"/>
          <p:cNvSpPr>
            <a:spLocks noGrp="1"/>
          </p:cNvSpPr>
          <p:nvPr>
            <p:ph type="pic" sz="quarter" idx="60"/>
          </p:nvPr>
        </p:nvSpPr>
        <p:spPr>
          <a:xfrm>
            <a:off x="4522003" y="1339750"/>
            <a:ext cx="3315757" cy="4501117"/>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5"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6"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10136652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ur clients">
    <p:spTree>
      <p:nvGrpSpPr>
        <p:cNvPr id="1" name=""/>
        <p:cNvGrpSpPr/>
        <p:nvPr/>
      </p:nvGrpSpPr>
      <p:grpSpPr>
        <a:xfrm>
          <a:off x="0" y="0"/>
          <a:ext cx="0" cy="0"/>
          <a:chOff x="0" y="0"/>
          <a:chExt cx="0" cy="0"/>
        </a:xfrm>
      </p:grpSpPr>
      <p:sp>
        <p:nvSpPr>
          <p:cNvPr id="21" name="Picture Placeholder 13"/>
          <p:cNvSpPr>
            <a:spLocks noGrp="1"/>
          </p:cNvSpPr>
          <p:nvPr>
            <p:ph type="pic" sz="quarter" idx="62"/>
          </p:nvPr>
        </p:nvSpPr>
        <p:spPr>
          <a:xfrm>
            <a:off x="0" y="1"/>
            <a:ext cx="12192000" cy="2553629"/>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2" name="Picture Placeholder 7"/>
          <p:cNvSpPr>
            <a:spLocks noGrp="1"/>
          </p:cNvSpPr>
          <p:nvPr>
            <p:ph type="pic" sz="quarter" idx="71"/>
          </p:nvPr>
        </p:nvSpPr>
        <p:spPr>
          <a:xfrm>
            <a:off x="1867396" y="1597407"/>
            <a:ext cx="1902698" cy="1902203"/>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3" name="Picture Placeholder 7"/>
          <p:cNvSpPr>
            <a:spLocks noGrp="1"/>
          </p:cNvSpPr>
          <p:nvPr>
            <p:ph type="pic" sz="quarter" idx="72"/>
          </p:nvPr>
        </p:nvSpPr>
        <p:spPr>
          <a:xfrm>
            <a:off x="5152556" y="1597407"/>
            <a:ext cx="1902698" cy="1902203"/>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4" name="Picture Placeholder 7"/>
          <p:cNvSpPr>
            <a:spLocks noGrp="1"/>
          </p:cNvSpPr>
          <p:nvPr>
            <p:ph type="pic" sz="quarter" idx="70"/>
          </p:nvPr>
        </p:nvSpPr>
        <p:spPr>
          <a:xfrm>
            <a:off x="8444214" y="1597407"/>
            <a:ext cx="1902698" cy="1902203"/>
          </a:xfrm>
          <a:prstGeom prst="ellipse">
            <a:avLst/>
          </a:pr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6"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7"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12071108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ig-Picture">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192001" cy="6858000"/>
          </a:xfrm>
          <a:prstGeom prst="rect">
            <a:avLst/>
          </a:prstGeom>
          <a:solidFill>
            <a:schemeClr val="bg1">
              <a:lumMod val="95000"/>
            </a:schemeClr>
          </a:solidFill>
          <a:effectLst/>
        </p:spPr>
        <p:txBody>
          <a:bodyPr>
            <a:normAutofit/>
          </a:bodyPr>
          <a:lstStyle>
            <a:lvl1pPr marL="0" indent="0">
              <a:buNone/>
              <a:defRPr sz="21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71210438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Leadership">
    <p:spTree>
      <p:nvGrpSpPr>
        <p:cNvPr id="1" name=""/>
        <p:cNvGrpSpPr/>
        <p:nvPr/>
      </p:nvGrpSpPr>
      <p:grpSpPr>
        <a:xfrm>
          <a:off x="0" y="0"/>
          <a:ext cx="0" cy="0"/>
          <a:chOff x="0" y="0"/>
          <a:chExt cx="0" cy="0"/>
        </a:xfrm>
      </p:grpSpPr>
      <p:sp>
        <p:nvSpPr>
          <p:cNvPr id="7" name="Picture Placeholder 13"/>
          <p:cNvSpPr>
            <a:spLocks noGrp="1"/>
          </p:cNvSpPr>
          <p:nvPr>
            <p:ph type="pic" sz="quarter" idx="60"/>
          </p:nvPr>
        </p:nvSpPr>
        <p:spPr>
          <a:xfrm>
            <a:off x="4065059" y="0"/>
            <a:ext cx="3480706" cy="6969512"/>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00475276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stimonials">
    <p:spTree>
      <p:nvGrpSpPr>
        <p:cNvPr id="1" name=""/>
        <p:cNvGrpSpPr/>
        <p:nvPr/>
      </p:nvGrpSpPr>
      <p:grpSpPr>
        <a:xfrm>
          <a:off x="0" y="0"/>
          <a:ext cx="0" cy="0"/>
          <a:chOff x="0" y="0"/>
          <a:chExt cx="0" cy="0"/>
        </a:xfrm>
      </p:grpSpPr>
      <p:sp>
        <p:nvSpPr>
          <p:cNvPr id="19" name="Picture Placeholder 13"/>
          <p:cNvSpPr>
            <a:spLocks noGrp="1"/>
          </p:cNvSpPr>
          <p:nvPr>
            <p:ph type="pic" sz="quarter" idx="67"/>
          </p:nvPr>
        </p:nvSpPr>
        <p:spPr>
          <a:xfrm>
            <a:off x="6288138" y="1524000"/>
            <a:ext cx="1905496" cy="19050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0" name="Picture Placeholder 13"/>
          <p:cNvSpPr>
            <a:spLocks noGrp="1"/>
          </p:cNvSpPr>
          <p:nvPr>
            <p:ph type="pic" sz="quarter" idx="68"/>
          </p:nvPr>
        </p:nvSpPr>
        <p:spPr>
          <a:xfrm>
            <a:off x="901935" y="1524000"/>
            <a:ext cx="1905496" cy="19050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1" name="Picture Placeholder 13"/>
          <p:cNvSpPr>
            <a:spLocks noGrp="1"/>
          </p:cNvSpPr>
          <p:nvPr>
            <p:ph type="pic" sz="quarter" idx="65"/>
          </p:nvPr>
        </p:nvSpPr>
        <p:spPr>
          <a:xfrm>
            <a:off x="6288138" y="3936105"/>
            <a:ext cx="1905496" cy="19050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22" name="Picture Placeholder 13"/>
          <p:cNvSpPr>
            <a:spLocks noGrp="1"/>
          </p:cNvSpPr>
          <p:nvPr>
            <p:ph type="pic" sz="quarter" idx="66"/>
          </p:nvPr>
        </p:nvSpPr>
        <p:spPr>
          <a:xfrm>
            <a:off x="901935" y="3936105"/>
            <a:ext cx="1905496" cy="19050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6"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7"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405772417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App Project">
    <p:spTree>
      <p:nvGrpSpPr>
        <p:cNvPr id="1" name=""/>
        <p:cNvGrpSpPr/>
        <p:nvPr/>
      </p:nvGrpSpPr>
      <p:grpSpPr>
        <a:xfrm>
          <a:off x="0" y="0"/>
          <a:ext cx="0" cy="0"/>
          <a:chOff x="0" y="0"/>
          <a:chExt cx="0" cy="0"/>
        </a:xfrm>
      </p:grpSpPr>
      <p:sp>
        <p:nvSpPr>
          <p:cNvPr id="6" name="Picture Placeholder 13"/>
          <p:cNvSpPr>
            <a:spLocks noGrp="1" noChangeAspect="1"/>
          </p:cNvSpPr>
          <p:nvPr>
            <p:ph type="pic" sz="quarter" idx="14"/>
          </p:nvPr>
        </p:nvSpPr>
        <p:spPr>
          <a:xfrm>
            <a:off x="1401142" y="2034067"/>
            <a:ext cx="3959654" cy="2372833"/>
          </a:xfrm>
          <a:prstGeom prst="rect">
            <a:avLst/>
          </a:prstGeom>
          <a:solidFill>
            <a:schemeClr val="bg1">
              <a:lumMod val="95000"/>
            </a:schemeClr>
          </a:solidFill>
          <a:effectLst/>
        </p:spPr>
        <p:txBody>
          <a:bodyPr>
            <a:normAutofit/>
          </a:bodyPr>
          <a:lstStyle>
            <a:lvl1pPr marL="0" indent="0">
              <a:buNone/>
              <a:defRPr sz="12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896365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pp Project">
    <p:spTree>
      <p:nvGrpSpPr>
        <p:cNvPr id="1" name=""/>
        <p:cNvGrpSpPr/>
        <p:nvPr/>
      </p:nvGrpSpPr>
      <p:grpSpPr>
        <a:xfrm>
          <a:off x="0" y="0"/>
          <a:ext cx="0" cy="0"/>
          <a:chOff x="0" y="0"/>
          <a:chExt cx="0" cy="0"/>
        </a:xfrm>
      </p:grpSpPr>
      <p:sp>
        <p:nvSpPr>
          <p:cNvPr id="24" name="Picture Placeholder 13"/>
          <p:cNvSpPr>
            <a:spLocks noGrp="1" noChangeAspect="1"/>
          </p:cNvSpPr>
          <p:nvPr>
            <p:ph type="pic" sz="quarter" idx="13"/>
          </p:nvPr>
        </p:nvSpPr>
        <p:spPr>
          <a:xfrm>
            <a:off x="0" y="2379118"/>
            <a:ext cx="12192000" cy="2719754"/>
          </a:xfrm>
          <a:prstGeom prst="rect">
            <a:avLst/>
          </a:prstGeom>
          <a:solidFill>
            <a:schemeClr val="bg1">
              <a:lumMod val="95000"/>
            </a:schemeClr>
          </a:solidFill>
          <a:effectLst/>
        </p:spPr>
        <p:txBody>
          <a:bodyPr>
            <a:normAutofit/>
          </a:bodyPr>
          <a:lstStyle>
            <a:lvl1pPr marL="0" indent="0">
              <a:buNone/>
              <a:defRPr sz="12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4" name="Picture Placeholder 13"/>
          <p:cNvSpPr>
            <a:spLocks noGrp="1" noChangeAspect="1"/>
          </p:cNvSpPr>
          <p:nvPr>
            <p:ph type="pic" sz="quarter" idx="14"/>
          </p:nvPr>
        </p:nvSpPr>
        <p:spPr>
          <a:xfrm>
            <a:off x="4653189" y="2275367"/>
            <a:ext cx="2881110" cy="4582633"/>
          </a:xfrm>
          <a:prstGeom prst="rect">
            <a:avLst/>
          </a:prstGeom>
          <a:solidFill>
            <a:schemeClr val="bg1">
              <a:lumMod val="95000"/>
            </a:schemeClr>
          </a:solidFill>
          <a:effectLst/>
        </p:spPr>
        <p:txBody>
          <a:bodyPr>
            <a:normAutofit/>
          </a:bodyPr>
          <a:lstStyle>
            <a:lvl1pPr marL="0" indent="0">
              <a:buNone/>
              <a:defRPr sz="12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5"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6"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317289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Laptop">
    <p:spTree>
      <p:nvGrpSpPr>
        <p:cNvPr id="1" name=""/>
        <p:cNvGrpSpPr/>
        <p:nvPr/>
      </p:nvGrpSpPr>
      <p:grpSpPr>
        <a:xfrm>
          <a:off x="0" y="0"/>
          <a:ext cx="0" cy="0"/>
          <a:chOff x="0" y="0"/>
          <a:chExt cx="0" cy="0"/>
        </a:xfrm>
      </p:grpSpPr>
      <p:sp>
        <p:nvSpPr>
          <p:cNvPr id="8" name="Picture Placeholder 13"/>
          <p:cNvSpPr>
            <a:spLocks noGrp="1" noChangeAspect="1"/>
          </p:cNvSpPr>
          <p:nvPr>
            <p:ph type="pic" sz="quarter" idx="13"/>
          </p:nvPr>
        </p:nvSpPr>
        <p:spPr>
          <a:xfrm>
            <a:off x="6096794" y="685800"/>
            <a:ext cx="6095206" cy="5473700"/>
          </a:xfrm>
          <a:prstGeom prst="rect">
            <a:avLst/>
          </a:prstGeom>
          <a:solidFill>
            <a:schemeClr val="bg1">
              <a:lumMod val="95000"/>
            </a:schemeClr>
          </a:solidFill>
          <a:effectLst/>
        </p:spPr>
        <p:txBody>
          <a:bodyPr>
            <a:normAutofit/>
          </a:bodyPr>
          <a:lstStyle>
            <a:lvl1pPr marL="0" indent="0">
              <a:buNone/>
              <a:defRPr sz="115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10" name="Picture Placeholder 13"/>
          <p:cNvSpPr>
            <a:spLocks noGrp="1"/>
          </p:cNvSpPr>
          <p:nvPr>
            <p:ph type="pic" sz="quarter" idx="15"/>
          </p:nvPr>
        </p:nvSpPr>
        <p:spPr>
          <a:xfrm>
            <a:off x="1377049" y="2373934"/>
            <a:ext cx="3175369" cy="1972919"/>
          </a:xfrm>
          <a:prstGeom prst="rect">
            <a:avLst/>
          </a:prstGeom>
          <a:solidFill>
            <a:schemeClr val="bg1">
              <a:lumMod val="95000"/>
            </a:schemeClr>
          </a:solidFill>
          <a:effectLst/>
        </p:spPr>
        <p:txBody>
          <a:bodyPr>
            <a:normAutofit/>
          </a:bodyPr>
          <a:lstStyle>
            <a:lvl1pPr marL="0" indent="0">
              <a:buNone/>
              <a:defRPr sz="1150">
                <a:ln>
                  <a:noFill/>
                </a:ln>
                <a:solidFill>
                  <a:schemeClr val="bg1">
                    <a:lumMod val="85000"/>
                  </a:schemeClr>
                </a:solidFill>
                <a:latin typeface="Roboto" charset="0"/>
                <a:ea typeface="Roboto" charset="0"/>
                <a:cs typeface="Roboto" charset="0"/>
              </a:defRPr>
            </a:lvl1pPr>
          </a:lstStyle>
          <a:p>
            <a:r>
              <a:rPr lang="fr-FR"/>
              <a:t>Cliquez sur l'icône pour ajouter une image</a:t>
            </a:r>
            <a:endParaRPr lang="en-US" dirty="0"/>
          </a:p>
        </p:txBody>
      </p:sp>
      <p:sp>
        <p:nvSpPr>
          <p:cNvPr id="6"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7"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4824741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1" y="1727200"/>
            <a:ext cx="12191999" cy="2730500"/>
          </a:xfrm>
          <a:prstGeom prst="rect">
            <a:avLst/>
          </a:prstGeom>
          <a:solidFill>
            <a:schemeClr val="bg1">
              <a:lumMod val="95000"/>
            </a:schemeClr>
          </a:solidFill>
          <a:effectLst/>
        </p:spPr>
        <p:txBody>
          <a:bodyPr>
            <a:normAutofit/>
          </a:bodyPr>
          <a:lstStyle>
            <a:lvl1pPr marL="0" indent="0">
              <a:buNone/>
              <a:defRPr sz="1300" b="0" i="0">
                <a:ln>
                  <a:noFill/>
                </a:ln>
                <a:solidFill>
                  <a:schemeClr val="bg1">
                    <a:lumMod val="85000"/>
                  </a:schemeClr>
                </a:solidFill>
                <a:latin typeface="Roboto Regular" charset="0"/>
                <a:ea typeface="Roboto Regular" charset="0"/>
                <a:cs typeface="Roboto Regular" charset="0"/>
              </a:defRPr>
            </a:lvl1pPr>
          </a:lstStyle>
          <a:p>
            <a:r>
              <a:rPr lang="fr-FR"/>
              <a:t>Cliquez sur l'icône pour ajouter une image</a:t>
            </a:r>
            <a:endParaRPr lang="en-US" dirty="0"/>
          </a:p>
        </p:txBody>
      </p:sp>
      <p:sp>
        <p:nvSpPr>
          <p:cNvPr id="3" name="Date Placeholder 3"/>
          <p:cNvSpPr>
            <a:spLocks noGrp="1"/>
          </p:cNvSpPr>
          <p:nvPr>
            <p:ph type="dt" sz="half" idx="2"/>
          </p:nvPr>
        </p:nvSpPr>
        <p:spPr>
          <a:xfrm>
            <a:off x="838201" y="6485969"/>
            <a:ext cx="2256391" cy="365125"/>
          </a:xfrm>
          <a:prstGeom prst="rect">
            <a:avLst/>
          </a:prstGeom>
        </p:spPr>
        <p:txBody>
          <a:bodyPr vert="horz" lIns="91440" tIns="45720" rIns="91440" bIns="45720" rtlCol="0" anchor="ctr"/>
          <a:lstStyle>
            <a:lvl1pPr algn="l">
              <a:defRPr sz="1200">
                <a:solidFill>
                  <a:srgbClr val="577D7D"/>
                </a:solidFill>
              </a:defRPr>
            </a:lvl1pPr>
          </a:lstStyle>
          <a:p>
            <a:fld id="{219C4294-3957-4B78-B539-86D42C91182A}" type="datetime1">
              <a:rPr lang="fr-FR" smtClean="0"/>
              <a:pPr/>
              <a:t>17/10/2019</a:t>
            </a:fld>
            <a:endParaRPr lang="en-US" dirty="0"/>
          </a:p>
        </p:txBody>
      </p:sp>
      <p:sp>
        <p:nvSpPr>
          <p:cNvPr id="4" name="Slide Number Placeholder 5"/>
          <p:cNvSpPr>
            <a:spLocks noGrp="1"/>
          </p:cNvSpPr>
          <p:nvPr>
            <p:ph type="sldNum" sz="quarter" idx="12"/>
          </p:nvPr>
        </p:nvSpPr>
        <p:spPr>
          <a:xfrm>
            <a:off x="7088025" y="6485969"/>
            <a:ext cx="2743200" cy="365125"/>
          </a:xfr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2642684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 title header">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389426"/>
            <a:ext cx="10515600" cy="4803557"/>
          </a:xfrm>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4" name="Espace réservé de la date 3"/>
          <p:cNvSpPr>
            <a:spLocks noGrp="1"/>
          </p:cNvSpPr>
          <p:nvPr>
            <p:ph type="dt" sz="half" idx="10"/>
          </p:nvPr>
        </p:nvSpPr>
        <p:spPr/>
        <p:txBody>
          <a:bodyPr/>
          <a:lstStyle/>
          <a:p>
            <a:fld id="{67743773-5A3C-4BF4-BEE3-D9E366EC1E08}" type="datetime1">
              <a:rPr lang="fr-FR" smtClean="0"/>
              <a:pPr/>
              <a:t>17/10/2019</a:t>
            </a:fld>
            <a:endParaRPr lang="fr-FR"/>
          </a:p>
        </p:txBody>
      </p:sp>
      <p:sp>
        <p:nvSpPr>
          <p:cNvPr id="6" name="Espace réservé du numéro de diapositive 5"/>
          <p:cNvSpPr>
            <a:spLocks noGrp="1"/>
          </p:cNvSpPr>
          <p:nvPr>
            <p:ph type="sldNum" sz="quarter" idx="12"/>
          </p:nvPr>
        </p:nvSpPr>
        <p:spPr/>
        <p:txBody>
          <a:bodyPr/>
          <a:lstStyle/>
          <a:p>
            <a:fld id="{273D814C-4FD7-BC4C-B83F-A3593BC1E3DE}" type="slidenum">
              <a:rPr lang="fr-FR" smtClean="0"/>
              <a:pPr/>
              <a:t>‹N°›</a:t>
            </a:fld>
            <a:endParaRPr lang="fr-FR"/>
          </a:p>
        </p:txBody>
      </p:sp>
      <p:cxnSp>
        <p:nvCxnSpPr>
          <p:cNvPr id="10" name="Connecteur droit 9"/>
          <p:cNvCxnSpPr/>
          <p:nvPr userDrawn="1"/>
        </p:nvCxnSpPr>
        <p:spPr>
          <a:xfrm>
            <a:off x="0" y="1163765"/>
            <a:ext cx="12192000" cy="0"/>
          </a:xfrm>
          <a:prstGeom prst="line">
            <a:avLst/>
          </a:prstGeom>
          <a:ln>
            <a:solidFill>
              <a:srgbClr val="1B95D3"/>
            </a:solidFill>
          </a:ln>
        </p:spPr>
        <p:style>
          <a:lnRef idx="1">
            <a:schemeClr val="accent1"/>
          </a:lnRef>
          <a:fillRef idx="0">
            <a:schemeClr val="accent1"/>
          </a:fillRef>
          <a:effectRef idx="0">
            <a:schemeClr val="accent1"/>
          </a:effectRef>
          <a:fontRef idx="minor">
            <a:schemeClr val="tx1"/>
          </a:fontRef>
        </p:style>
      </p:cxnSp>
      <p:pic>
        <p:nvPicPr>
          <p:cNvPr id="12"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9" name="Titel 19"/>
          <p:cNvSpPr>
            <a:spLocks noGrp="1"/>
          </p:cNvSpPr>
          <p:nvPr>
            <p:ph type="title" hasCustomPrompt="1"/>
          </p:nvPr>
        </p:nvSpPr>
        <p:spPr>
          <a:xfrm>
            <a:off x="231648" y="555172"/>
            <a:ext cx="10314432" cy="608594"/>
          </a:xfrm>
          <a:prstGeom prst="rect">
            <a:avLst/>
          </a:prstGeom>
        </p:spPr>
        <p:txBody>
          <a:bodyPr/>
          <a:lstStyle>
            <a:lvl1pPr algn="l">
              <a:defRPr sz="3200" b="1">
                <a:solidFill>
                  <a:schemeClr val="tx1">
                    <a:lumMod val="65000"/>
                    <a:lumOff val="35000"/>
                  </a:schemeClr>
                </a:solidFill>
                <a:latin typeface="Calibri Light"/>
              </a:defRPr>
            </a:lvl1pPr>
          </a:lstStyle>
          <a:p>
            <a:r>
              <a:rPr lang="nl-NL" dirty="0"/>
              <a:t>Header</a:t>
            </a:r>
            <a:endParaRPr lang="fr-BE" dirty="0"/>
          </a:p>
        </p:txBody>
      </p:sp>
      <p:sp>
        <p:nvSpPr>
          <p:cNvPr id="11"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399533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ision">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F0C624E0-5A6B-4EF4-A04B-4EA876E49A2E}" type="datetime1">
              <a:rPr lang="fr-FR" smtClean="0"/>
              <a:pPr/>
              <a:t>17/10/2019</a:t>
            </a:fld>
            <a:endParaRPr lang="nl-BE"/>
          </a:p>
        </p:txBody>
      </p:sp>
      <p:sp>
        <p:nvSpPr>
          <p:cNvPr id="6" name="Tijdelijke aanduiding voor dianummer 5"/>
          <p:cNvSpPr>
            <a:spLocks noGrp="1"/>
          </p:cNvSpPr>
          <p:nvPr>
            <p:ph type="sldNum" sz="quarter" idx="12"/>
          </p:nvPr>
        </p:nvSpPr>
        <p:spPr/>
        <p:txBody>
          <a:bodyPr/>
          <a:lstStyle/>
          <a:p>
            <a:fld id="{DA2E0341-D2C6-4953-A4B7-7452E5D93CD8}" type="slidenum">
              <a:rPr lang="nl-BE" smtClean="0"/>
              <a:pPr/>
              <a:t>‹N°›</a:t>
            </a:fld>
            <a:endParaRPr lang="nl-BE"/>
          </a:p>
        </p:txBody>
      </p:sp>
      <p:sp>
        <p:nvSpPr>
          <p:cNvPr id="11" name="Rectangle 6"/>
          <p:cNvSpPr/>
          <p:nvPr userDrawn="1"/>
        </p:nvSpPr>
        <p:spPr>
          <a:xfrm>
            <a:off x="0" y="2708920"/>
            <a:ext cx="12332488" cy="1584176"/>
          </a:xfrm>
          <a:prstGeom prst="rect">
            <a:avLst/>
          </a:prstGeom>
          <a:solidFill>
            <a:srgbClr val="1B95D3">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kstvak 12"/>
          <p:cNvSpPr txBox="1"/>
          <p:nvPr userDrawn="1"/>
        </p:nvSpPr>
        <p:spPr>
          <a:xfrm>
            <a:off x="0" y="2825642"/>
            <a:ext cx="12192000" cy="1877437"/>
          </a:xfrm>
          <a:prstGeom prst="rect">
            <a:avLst/>
          </a:prstGeom>
          <a:noFill/>
        </p:spPr>
        <p:txBody>
          <a:bodyPr wrap="square" rtlCol="0">
            <a:spAutoFit/>
          </a:bodyPr>
          <a:lstStyle/>
          <a:p>
            <a:pPr algn="ctr"/>
            <a:r>
              <a:rPr lang="en-GB" sz="4000" dirty="0">
                <a:solidFill>
                  <a:schemeClr val="tx1">
                    <a:lumMod val="65000"/>
                    <a:lumOff val="35000"/>
                  </a:schemeClr>
                </a:solidFill>
                <a:cs typeface="Arial" pitchFamily="34" charset="0"/>
              </a:rPr>
              <a:t>“</a:t>
            </a:r>
            <a:r>
              <a:rPr lang="en-GB" sz="3600" dirty="0">
                <a:solidFill>
                  <a:schemeClr val="tx1">
                    <a:lumMod val="65000"/>
                    <a:lumOff val="35000"/>
                  </a:schemeClr>
                </a:solidFill>
                <a:cs typeface="Arial" pitchFamily="34" charset="0"/>
              </a:rPr>
              <a:t>We want to fight climate change </a:t>
            </a:r>
          </a:p>
          <a:p>
            <a:pPr algn="ctr"/>
            <a:r>
              <a:rPr lang="en-GB" sz="3600" dirty="0">
                <a:solidFill>
                  <a:schemeClr val="tx1">
                    <a:lumMod val="65000"/>
                    <a:lumOff val="35000"/>
                  </a:schemeClr>
                </a:solidFill>
                <a:cs typeface="Arial" pitchFamily="34" charset="0"/>
              </a:rPr>
              <a:t>and its economic and social consequences</a:t>
            </a:r>
            <a:r>
              <a:rPr lang="en-GB" sz="4000" dirty="0">
                <a:solidFill>
                  <a:schemeClr val="tx1">
                    <a:lumMod val="65000"/>
                    <a:lumOff val="35000"/>
                  </a:schemeClr>
                </a:solidFill>
                <a:cs typeface="Arial" pitchFamily="34" charset="0"/>
              </a:rPr>
              <a:t>” </a:t>
            </a:r>
          </a:p>
          <a:p>
            <a:pPr algn="ctr"/>
            <a:endParaRPr lang="en-GB" sz="3600" dirty="0">
              <a:solidFill>
                <a:schemeClr val="tx1">
                  <a:lumMod val="65000"/>
                  <a:lumOff val="35000"/>
                </a:schemeClr>
              </a:solidFill>
              <a:cs typeface="Arial" pitchFamily="34" charset="0"/>
            </a:endParaRPr>
          </a:p>
        </p:txBody>
      </p:sp>
      <p:sp>
        <p:nvSpPr>
          <p:cNvPr id="3" name="Tekstvak 2"/>
          <p:cNvSpPr txBox="1"/>
          <p:nvPr userDrawn="1"/>
        </p:nvSpPr>
        <p:spPr>
          <a:xfrm>
            <a:off x="239350" y="2132856"/>
            <a:ext cx="4271797" cy="523220"/>
          </a:xfrm>
          <a:prstGeom prst="rect">
            <a:avLst/>
          </a:prstGeom>
          <a:noFill/>
        </p:spPr>
        <p:txBody>
          <a:bodyPr wrap="square" rtlCol="0">
            <a:spAutoFit/>
          </a:bodyPr>
          <a:lstStyle/>
          <a:p>
            <a:r>
              <a:rPr lang="fr-BE" sz="2800" b="1" dirty="0">
                <a:solidFill>
                  <a:schemeClr val="tx1">
                    <a:lumMod val="65000"/>
                    <a:lumOff val="35000"/>
                  </a:schemeClr>
                </a:solidFill>
              </a:rPr>
              <a:t>Vision</a:t>
            </a:r>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12"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60571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Mission">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BBE246C6-4D71-44A4-B492-C8511FC80A38}" type="datetime1">
              <a:rPr lang="fr-FR" smtClean="0"/>
              <a:pPr/>
              <a:t>17/10/2019</a:t>
            </a:fld>
            <a:endParaRPr lang="nl-BE"/>
          </a:p>
        </p:txBody>
      </p:sp>
      <p:sp>
        <p:nvSpPr>
          <p:cNvPr id="6" name="Tijdelijke aanduiding voor dianummer 5"/>
          <p:cNvSpPr>
            <a:spLocks noGrp="1"/>
          </p:cNvSpPr>
          <p:nvPr>
            <p:ph type="sldNum" sz="quarter" idx="12"/>
          </p:nvPr>
        </p:nvSpPr>
        <p:spPr/>
        <p:txBody>
          <a:bodyPr/>
          <a:lstStyle/>
          <a:p>
            <a:fld id="{DA2E0341-D2C6-4953-A4B7-7452E5D93CD8}" type="slidenum">
              <a:rPr lang="nl-BE" smtClean="0"/>
              <a:pPr/>
              <a:t>‹N°›</a:t>
            </a:fld>
            <a:endParaRPr lang="nl-BE"/>
          </a:p>
        </p:txBody>
      </p:sp>
      <p:sp>
        <p:nvSpPr>
          <p:cNvPr id="11" name="Rectangle 6"/>
          <p:cNvSpPr/>
          <p:nvPr userDrawn="1"/>
        </p:nvSpPr>
        <p:spPr>
          <a:xfrm>
            <a:off x="0" y="2708920"/>
            <a:ext cx="12332488" cy="1584176"/>
          </a:xfrm>
          <a:prstGeom prst="rect">
            <a:avLst/>
          </a:prstGeom>
          <a:solidFill>
            <a:srgbClr val="1B95D3">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kstvak 12"/>
          <p:cNvSpPr txBox="1"/>
          <p:nvPr userDrawn="1"/>
        </p:nvSpPr>
        <p:spPr>
          <a:xfrm>
            <a:off x="365760" y="2984137"/>
            <a:ext cx="11228832" cy="1200329"/>
          </a:xfrm>
          <a:prstGeom prst="rect">
            <a:avLst/>
          </a:prstGeom>
          <a:noFill/>
        </p:spPr>
        <p:txBody>
          <a:bodyPr wrap="square" rtlCol="0">
            <a:spAutoFit/>
          </a:bodyPr>
          <a:lstStyle/>
          <a:p>
            <a:pPr algn="ctr"/>
            <a:r>
              <a:rPr lang="en-GB" sz="2400" dirty="0">
                <a:solidFill>
                  <a:schemeClr val="tx1">
                    <a:lumMod val="65000"/>
                    <a:lumOff val="35000"/>
                  </a:schemeClr>
                </a:solidFill>
                <a:cs typeface="Arial" pitchFamily="34" charset="0"/>
              </a:rPr>
              <a:t>“Increase organisations eco-responsibility by decreasing their climate impact through our high quality added value advisory services. To create sustainable socio-economical advantages.”</a:t>
            </a:r>
          </a:p>
        </p:txBody>
      </p:sp>
      <p:sp>
        <p:nvSpPr>
          <p:cNvPr id="10" name="Tekstvak 9"/>
          <p:cNvSpPr txBox="1"/>
          <p:nvPr userDrawn="1"/>
        </p:nvSpPr>
        <p:spPr>
          <a:xfrm>
            <a:off x="239350" y="2132856"/>
            <a:ext cx="4271797" cy="523220"/>
          </a:xfrm>
          <a:prstGeom prst="rect">
            <a:avLst/>
          </a:prstGeom>
          <a:noFill/>
        </p:spPr>
        <p:txBody>
          <a:bodyPr wrap="square" rtlCol="0">
            <a:spAutoFit/>
          </a:bodyPr>
          <a:lstStyle/>
          <a:p>
            <a:r>
              <a:rPr lang="fr-BE" sz="2800" b="1" dirty="0">
                <a:solidFill>
                  <a:schemeClr val="tx1">
                    <a:lumMod val="65000"/>
                    <a:lumOff val="35000"/>
                  </a:schemeClr>
                </a:solidFill>
              </a:rPr>
              <a:t>Mission</a:t>
            </a:r>
          </a:p>
        </p:txBody>
      </p:sp>
      <p:pic>
        <p:nvPicPr>
          <p:cNvPr id="14"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12"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207667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mpty slide log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55BFFDA9-AAF9-462A-8023-C739A685D96B}" type="datetime1">
              <a:rPr lang="fr-FR" smtClean="0"/>
              <a:pPr/>
              <a:t>17/10/2019</a:t>
            </a:fld>
            <a:endParaRPr lang="nl-BE"/>
          </a:p>
        </p:txBody>
      </p:sp>
      <p:sp>
        <p:nvSpPr>
          <p:cNvPr id="6" name="Tijdelijke aanduiding voor dianummer 5"/>
          <p:cNvSpPr>
            <a:spLocks noGrp="1"/>
          </p:cNvSpPr>
          <p:nvPr>
            <p:ph type="sldNum" sz="quarter" idx="12"/>
          </p:nvPr>
        </p:nvSpPr>
        <p:spPr/>
        <p:txBody>
          <a:bodyPr/>
          <a:lstStyle/>
          <a:p>
            <a:fld id="{DA2E0341-D2C6-4953-A4B7-7452E5D93CD8}" type="slidenum">
              <a:rPr lang="nl-BE" smtClean="0"/>
              <a:pPr/>
              <a:t>‹N°›</a:t>
            </a:fld>
            <a:endParaRPr lang="nl-BE"/>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7767" y="230188"/>
            <a:ext cx="1285496" cy="616709"/>
          </a:xfrm>
          <a:prstGeom prst="rect">
            <a:avLst/>
          </a:prstGeom>
        </p:spPr>
      </p:pic>
      <p:sp>
        <p:nvSpPr>
          <p:cNvPr id="9" name="Rectangle 5"/>
          <p:cNvSpPr txBox="1">
            <a:spLocks noChangeArrowheads="1"/>
          </p:cNvSpPr>
          <p:nvPr userDrawn="1"/>
        </p:nvSpPr>
        <p:spPr bwMode="auto">
          <a:xfrm>
            <a:off x="4293793" y="6319194"/>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spTree>
    <p:extLst>
      <p:ext uri="{BB962C8B-B14F-4D97-AF65-F5344CB8AC3E}">
        <p14:creationId xmlns:p14="http://schemas.microsoft.com/office/powerpoint/2010/main" val="1005609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image" Target="../media/image81.jpe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5158A-1CB1-4214-A97A-8FF54DA67B57}" type="datetime1">
              <a:rPr lang="fr-FR" smtClean="0"/>
              <a:pPr/>
              <a:t>17/10/2019</a:t>
            </a:fld>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3D814C-4FD7-BC4C-B83F-A3593BC1E3DE}" type="slidenum">
              <a:rPr lang="fr-FR" smtClean="0"/>
              <a:pPr/>
              <a:t>‹N°›</a:t>
            </a:fld>
            <a:endParaRPr lang="fr-FR"/>
          </a:p>
        </p:txBody>
      </p:sp>
      <p:sp>
        <p:nvSpPr>
          <p:cNvPr id="7" name="Rectangle 5"/>
          <p:cNvSpPr txBox="1">
            <a:spLocks noChangeArrowheads="1"/>
          </p:cNvSpPr>
          <p:nvPr userDrawn="1"/>
        </p:nvSpPr>
        <p:spPr bwMode="auto">
          <a:xfrm>
            <a:off x="4293793" y="6367320"/>
            <a:ext cx="3600450" cy="70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l-BE"/>
            </a:defPPr>
            <a:lvl1pPr marL="0" algn="ctr" defTabSz="914400" rtl="0" eaLnBrk="1" latinLnBrk="0" hangingPunct="1">
              <a:defRPr sz="1200" kern="1200">
                <a:solidFill>
                  <a:srgbClr val="00A844"/>
                </a:solidFill>
                <a:latin typeface="Eurostar Black Extende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spc="300" baseline="0" dirty="0">
                <a:solidFill>
                  <a:srgbClr val="00B0F0"/>
                </a:solidFill>
                <a:latin typeface="+mn-lt"/>
              </a:rPr>
              <a:t>credible climate action</a:t>
            </a:r>
          </a:p>
          <a:p>
            <a:pPr>
              <a:defRPr/>
            </a:pPr>
            <a:r>
              <a:rPr lang="fr-BE" sz="1400" dirty="0">
                <a:solidFill>
                  <a:srgbClr val="00B0F0"/>
                </a:solidFill>
                <a:latin typeface="+mn-lt"/>
              </a:rPr>
              <a:t>www.co2logic.com</a:t>
            </a:r>
            <a:endParaRPr lang="nl-BE" sz="1400" dirty="0">
              <a:solidFill>
                <a:srgbClr val="00B0F0"/>
              </a:solidFill>
              <a:latin typeface="+mn-lt"/>
            </a:endParaRPr>
          </a:p>
        </p:txBody>
      </p:sp>
      <p:pic>
        <p:nvPicPr>
          <p:cNvPr id="8"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53252" y="124254"/>
            <a:ext cx="1285496" cy="616709"/>
          </a:xfrm>
          <a:prstGeom prst="rect">
            <a:avLst/>
          </a:prstGeom>
        </p:spPr>
      </p:pic>
      <p:pic>
        <p:nvPicPr>
          <p:cNvPr id="9" name="Picture 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542" y="920350"/>
            <a:ext cx="12235542" cy="5436000"/>
          </a:xfrm>
          <a:prstGeom prst="rect">
            <a:avLst/>
          </a:prstGeom>
        </p:spPr>
      </p:pic>
    </p:spTree>
    <p:extLst>
      <p:ext uri="{BB962C8B-B14F-4D97-AF65-F5344CB8AC3E}">
        <p14:creationId xmlns:p14="http://schemas.microsoft.com/office/powerpoint/2010/main" val="558506629"/>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83" r:id="rId3"/>
    <p:sldLayoutId id="2147483650" r:id="rId4"/>
    <p:sldLayoutId id="2147483674" r:id="rId5"/>
    <p:sldLayoutId id="2147483676" r:id="rId6"/>
    <p:sldLayoutId id="2147483677" r:id="rId7"/>
    <p:sldLayoutId id="2147483678" r:id="rId8"/>
    <p:sldLayoutId id="2147483679" r:id="rId9"/>
    <p:sldLayoutId id="2147483680" r:id="rId10"/>
    <p:sldLayoutId id="2147483675" r:id="rId11"/>
    <p:sldLayoutId id="2147483673" r:id="rId12"/>
    <p:sldLayoutId id="2147483681" r:id="rId13"/>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BE"/>
              <a:t>Cliquez et modifiez le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fr-FR">
                <a:solidFill>
                  <a:srgbClr val="E40A38"/>
                </a:solidFill>
              </a:rPr>
              <a:t>MENTION DE CONFIDENTIALITÉ</a:t>
            </a:r>
            <a:endParaRPr lang="fr-FR" dirty="0">
              <a:solidFill>
                <a:srgbClr val="E40A38"/>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fr-FR">
                <a:solidFill>
                  <a:srgbClr val="004563"/>
                </a:solidFill>
              </a:rPr>
              <a:t>Titre de la présentation  I  30 Septembre 2014 </a:t>
            </a:r>
            <a:endParaRPr lang="fr-FR" dirty="0">
              <a:solidFill>
                <a:srgbClr val="004563"/>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801209A-EBCB-4229-9A21-B7869465F47A}" type="slidenum">
              <a:rPr lang="fr-FR" smtClean="0">
                <a:solidFill>
                  <a:srgbClr val="004563"/>
                </a:solidFill>
              </a:rPr>
              <a:pPr/>
              <a:t>‹N°›</a:t>
            </a:fld>
            <a:r>
              <a:rPr lang="fr-FR">
                <a:solidFill>
                  <a:srgbClr val="004563"/>
                </a:solidFill>
              </a:rPr>
              <a:t>   |  </a:t>
            </a:r>
            <a:endParaRPr lang="fr-FR" dirty="0">
              <a:solidFill>
                <a:srgbClr val="004563"/>
              </a:solidFill>
            </a:endParaRPr>
          </a:p>
        </p:txBody>
      </p:sp>
    </p:spTree>
    <p:extLst>
      <p:ext uri="{BB962C8B-B14F-4D97-AF65-F5344CB8AC3E}">
        <p14:creationId xmlns:p14="http://schemas.microsoft.com/office/powerpoint/2010/main" val="30266366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1" y="6462584"/>
            <a:ext cx="2256391" cy="365125"/>
          </a:xfrm>
          <a:prstGeom prst="rect">
            <a:avLst/>
          </a:prstGeom>
        </p:spPr>
        <p:txBody>
          <a:bodyPr vert="horz" lIns="91440" tIns="45720" rIns="91440" bIns="45720" rtlCol="0" anchor="ctr"/>
          <a:lstStyle>
            <a:lvl1pPr algn="l">
              <a:defRPr sz="1200">
                <a:solidFill>
                  <a:srgbClr val="577D7D"/>
                </a:solidFill>
                <a:latin typeface="Arial" panose="020B0604020202020204" pitchFamily="34" charset="0"/>
                <a:cs typeface="Arial" panose="020B0604020202020204" pitchFamily="34" charset="0"/>
              </a:defRPr>
            </a:lvl1pPr>
          </a:lstStyle>
          <a:p>
            <a:fld id="{219C4294-3957-4B78-B539-86D42C91182A}" type="datetime1">
              <a:rPr lang="fr-FR" smtClean="0"/>
              <a:pPr/>
              <a:t>17/10/2019</a:t>
            </a:fld>
            <a:endParaRPr lang="en-US" dirty="0"/>
          </a:p>
        </p:txBody>
      </p:sp>
      <p:sp>
        <p:nvSpPr>
          <p:cNvPr id="6" name="Slide Number Placeholder 5"/>
          <p:cNvSpPr>
            <a:spLocks noGrp="1"/>
          </p:cNvSpPr>
          <p:nvPr>
            <p:ph type="sldNum" sz="quarter" idx="4"/>
          </p:nvPr>
        </p:nvSpPr>
        <p:spPr>
          <a:xfrm>
            <a:off x="4724400" y="6459756"/>
            <a:ext cx="2743200" cy="365125"/>
          </a:xfrm>
          <a:prstGeom prst="rect">
            <a:avLst/>
          </a:prstGeom>
        </p:spPr>
        <p:txBody>
          <a:bodyPr vert="horz" lIns="91440" tIns="45720" rIns="91440" bIns="45720" rtlCol="0" anchor="ctr"/>
          <a:lstStyle>
            <a:lvl1pPr algn="ctr">
              <a:defRPr sz="1200">
                <a:solidFill>
                  <a:srgbClr val="577D7D"/>
                </a:solidFill>
                <a:latin typeface="Arial" panose="020B0604020202020204" pitchFamily="34" charset="0"/>
                <a:cs typeface="Arial" panose="020B0604020202020204" pitchFamily="34" charset="0"/>
              </a:defRPr>
            </a:lvl1pPr>
          </a:lstStyle>
          <a:p>
            <a:fld id="{48F63A3B-78C7-47BE-AE5E-E10140E04643}" type="slidenum">
              <a:rPr lang="en-US" smtClean="0"/>
              <a:pPr/>
              <a:t>‹N°›</a:t>
            </a:fld>
            <a:endParaRPr lang="en-US" dirty="0"/>
          </a:p>
        </p:txBody>
      </p:sp>
      <p:sp>
        <p:nvSpPr>
          <p:cNvPr id="12" name="TextBox 11"/>
          <p:cNvSpPr txBox="1"/>
          <p:nvPr userDrawn="1"/>
        </p:nvSpPr>
        <p:spPr>
          <a:xfrm>
            <a:off x="11013144" y="6534561"/>
            <a:ext cx="261575" cy="261592"/>
          </a:xfrm>
          <a:prstGeom prst="rect">
            <a:avLst/>
          </a:prstGeom>
          <a:noFill/>
        </p:spPr>
        <p:txBody>
          <a:bodyPr wrap="none" lIns="91422" tIns="45711" rIns="91422" bIns="45711" rtlCol="0">
            <a:spAutoFit/>
          </a:bodyPr>
          <a:lstStyle/>
          <a:p>
            <a:pPr algn="ctr"/>
            <a:r>
              <a:rPr lang="id-ID" sz="1100" b="0" i="0" dirty="0">
                <a:solidFill>
                  <a:schemeClr val="tx1"/>
                </a:solidFill>
                <a:latin typeface="Roboto" charset="0"/>
                <a:ea typeface="Roboto" charset="0"/>
                <a:cs typeface="Roboto" charset="0"/>
              </a:rPr>
              <a:t>  </a:t>
            </a:r>
          </a:p>
        </p:txBody>
      </p:sp>
      <p:sp>
        <p:nvSpPr>
          <p:cNvPr id="13" name="TextBox 4"/>
          <p:cNvSpPr txBox="1"/>
          <p:nvPr userDrawn="1"/>
        </p:nvSpPr>
        <p:spPr>
          <a:xfrm>
            <a:off x="9578170" y="6499913"/>
            <a:ext cx="1440320" cy="276999"/>
          </a:xfrm>
          <a:prstGeom prst="rect">
            <a:avLst/>
          </a:prstGeom>
          <a:noFill/>
        </p:spPr>
        <p:txBody>
          <a:bodyPr wrap="square" rtlCol="0">
            <a:spAutoFit/>
          </a:bodyPr>
          <a:lstStyle/>
          <a:p>
            <a:r>
              <a:rPr lang="en-US" sz="1200" dirty="0">
                <a:solidFill>
                  <a:srgbClr val="577D7D"/>
                </a:solidFill>
                <a:ea typeface="Roboto" charset="0"/>
                <a:cs typeface="Roboto" charset="0"/>
              </a:rPr>
              <a:t>www.adeb-vba.be</a:t>
            </a:r>
          </a:p>
        </p:txBody>
      </p:sp>
      <p:sp>
        <p:nvSpPr>
          <p:cNvPr id="7" name="Espace réservé du titre 6"/>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fr-FR" dirty="0"/>
              <a:t>Modifiez le style du titre</a:t>
            </a:r>
          </a:p>
        </p:txBody>
      </p:sp>
      <p:pic>
        <p:nvPicPr>
          <p:cNvPr id="5" name="Image 4" descr="Une image contenant clipart&#10;&#10;Description générée avec un niveau de confiance élevé">
            <a:extLst>
              <a:ext uri="{FF2B5EF4-FFF2-40B4-BE49-F238E27FC236}">
                <a16:creationId xmlns:a16="http://schemas.microsoft.com/office/drawing/2014/main" id="{E6EA2B08-3043-4EE0-B060-06B02711A96C}"/>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10903123" y="6267230"/>
            <a:ext cx="450459" cy="450342"/>
          </a:xfrm>
          <a:prstGeom prst="rect">
            <a:avLst/>
          </a:prstGeom>
        </p:spPr>
      </p:pic>
    </p:spTree>
    <p:extLst>
      <p:ext uri="{BB962C8B-B14F-4D97-AF65-F5344CB8AC3E}">
        <p14:creationId xmlns:p14="http://schemas.microsoft.com/office/powerpoint/2010/main" val="20074869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Lst>
  <p:hf hd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1.wmf"/><Relationship Id="rId7"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4.tiff"/><Relationship Id="rId11" Type="http://schemas.openxmlformats.org/officeDocument/2006/relationships/image" Target="../media/image158.png"/><Relationship Id="rId5" Type="http://schemas.openxmlformats.org/officeDocument/2006/relationships/image" Target="../media/image153.png"/><Relationship Id="rId10" Type="http://schemas.openxmlformats.org/officeDocument/2006/relationships/image" Target="../media/image157.gif"/><Relationship Id="rId4" Type="http://schemas.openxmlformats.org/officeDocument/2006/relationships/image" Target="../media/image152.jpeg"/><Relationship Id="rId9" Type="http://schemas.openxmlformats.org/officeDocument/2006/relationships/image" Target="../media/image156.png"/></Relationships>
</file>

<file path=ppt/slides/_rels/slide14.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1.wmf"/><Relationship Id="rId7"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4.tiff"/><Relationship Id="rId11" Type="http://schemas.openxmlformats.org/officeDocument/2006/relationships/image" Target="../media/image158.png"/><Relationship Id="rId5" Type="http://schemas.openxmlformats.org/officeDocument/2006/relationships/image" Target="../media/image153.png"/><Relationship Id="rId10" Type="http://schemas.openxmlformats.org/officeDocument/2006/relationships/image" Target="../media/image157.gif"/><Relationship Id="rId4" Type="http://schemas.openxmlformats.org/officeDocument/2006/relationships/image" Target="../media/image152.jpeg"/><Relationship Id="rId9" Type="http://schemas.openxmlformats.org/officeDocument/2006/relationships/image" Target="../media/image156.png"/></Relationships>
</file>

<file path=ppt/slides/_rels/slide15.xml.rels><?xml version="1.0" encoding="UTF-8" standalone="yes"?>
<Relationships xmlns="http://schemas.openxmlformats.org/package/2006/relationships"><Relationship Id="rId8" Type="http://schemas.openxmlformats.org/officeDocument/2006/relationships/image" Target="../media/image154.tiff"/><Relationship Id="rId13" Type="http://schemas.openxmlformats.org/officeDocument/2006/relationships/image" Target="../media/image162.jpeg"/><Relationship Id="rId3" Type="http://schemas.openxmlformats.org/officeDocument/2006/relationships/image" Target="../media/image159.png"/><Relationship Id="rId7" Type="http://schemas.openxmlformats.org/officeDocument/2006/relationships/image" Target="../media/image158.png"/><Relationship Id="rId12" Type="http://schemas.openxmlformats.org/officeDocument/2006/relationships/image" Target="../media/image15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7.gif"/><Relationship Id="rId15" Type="http://schemas.openxmlformats.org/officeDocument/2006/relationships/image" Target="../media/image164.png"/><Relationship Id="rId10" Type="http://schemas.openxmlformats.org/officeDocument/2006/relationships/image" Target="../media/image160.png"/><Relationship Id="rId4" Type="http://schemas.openxmlformats.org/officeDocument/2006/relationships/image" Target="../media/image155.jpeg"/><Relationship Id="rId9" Type="http://schemas.openxmlformats.org/officeDocument/2006/relationships/image" Target="../media/image1.jpeg"/><Relationship Id="rId14" Type="http://schemas.openxmlformats.org/officeDocument/2006/relationships/image" Target="../media/image163.png"/></Relationships>
</file>

<file path=ppt/slides/_rels/slide16.xml.rels><?xml version="1.0" encoding="UTF-8" standalone="yes"?>
<Relationships xmlns="http://schemas.openxmlformats.org/package/2006/relationships"><Relationship Id="rId8" Type="http://schemas.openxmlformats.org/officeDocument/2006/relationships/image" Target="../media/image154.tiff"/><Relationship Id="rId13" Type="http://schemas.openxmlformats.org/officeDocument/2006/relationships/image" Target="../media/image162.jpeg"/><Relationship Id="rId3" Type="http://schemas.openxmlformats.org/officeDocument/2006/relationships/image" Target="../media/image159.png"/><Relationship Id="rId7" Type="http://schemas.openxmlformats.org/officeDocument/2006/relationships/image" Target="../media/image158.png"/><Relationship Id="rId12" Type="http://schemas.openxmlformats.org/officeDocument/2006/relationships/image" Target="../media/image152.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7.gif"/><Relationship Id="rId15" Type="http://schemas.openxmlformats.org/officeDocument/2006/relationships/image" Target="../media/image164.png"/><Relationship Id="rId10" Type="http://schemas.openxmlformats.org/officeDocument/2006/relationships/image" Target="../media/image160.png"/><Relationship Id="rId4" Type="http://schemas.openxmlformats.org/officeDocument/2006/relationships/image" Target="../media/image155.jpeg"/><Relationship Id="rId9" Type="http://schemas.openxmlformats.org/officeDocument/2006/relationships/image" Target="../media/image1.jpeg"/><Relationship Id="rId14" Type="http://schemas.openxmlformats.org/officeDocument/2006/relationships/image" Target="../media/image163.png"/></Relationships>
</file>

<file path=ppt/slides/_rels/slide17.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emf"/></Relationships>
</file>

<file path=ppt/slides/_rels/slide18.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emf"/></Relationships>
</file>

<file path=ppt/slides/_rels/slide1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2.emf"/></Relationships>
</file>

<file path=ppt/slides/_rels/slide21.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jpeg"/><Relationship Id="rId7" Type="http://schemas.openxmlformats.org/officeDocument/2006/relationships/image" Target="../media/image17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76.png"/><Relationship Id="rId11" Type="http://schemas.openxmlformats.org/officeDocument/2006/relationships/image" Target="../media/image181.jpeg"/><Relationship Id="rId5" Type="http://schemas.openxmlformats.org/officeDocument/2006/relationships/image" Target="../media/image175.png"/><Relationship Id="rId10" Type="http://schemas.openxmlformats.org/officeDocument/2006/relationships/image" Target="../media/image180.jpeg"/><Relationship Id="rId4" Type="http://schemas.openxmlformats.org/officeDocument/2006/relationships/image" Target="../media/image174.png"/><Relationship Id="rId9" Type="http://schemas.openxmlformats.org/officeDocument/2006/relationships/image" Target="../media/image179.png"/></Relationships>
</file>

<file path=ppt/slides/_rels/slide22.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jpeg"/><Relationship Id="rId7" Type="http://schemas.openxmlformats.org/officeDocument/2006/relationships/image" Target="../media/image17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76.png"/><Relationship Id="rId11" Type="http://schemas.openxmlformats.org/officeDocument/2006/relationships/image" Target="../media/image181.jpeg"/><Relationship Id="rId5" Type="http://schemas.openxmlformats.org/officeDocument/2006/relationships/image" Target="../media/image175.png"/><Relationship Id="rId10" Type="http://schemas.openxmlformats.org/officeDocument/2006/relationships/image" Target="../media/image180.jpeg"/><Relationship Id="rId4" Type="http://schemas.openxmlformats.org/officeDocument/2006/relationships/image" Target="../media/image174.png"/><Relationship Id="rId9" Type="http://schemas.openxmlformats.org/officeDocument/2006/relationships/image" Target="../media/image17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mailto:jeroen@co2logic.com" TargetMode="External"/><Relationship Id="rId2" Type="http://schemas.openxmlformats.org/officeDocument/2006/relationships/hyperlink" Target="mailto:jan@co2logic.com" TargetMode="External"/><Relationship Id="rId1" Type="http://schemas.openxmlformats.org/officeDocument/2006/relationships/slideLayout" Target="../slideLayouts/slideLayout4.xml"/><Relationship Id="rId4" Type="http://schemas.openxmlformats.org/officeDocument/2006/relationships/hyperlink" Target="mailto:tosca@co2logic.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jeroen@co2logic.com" TargetMode="External"/><Relationship Id="rId2" Type="http://schemas.openxmlformats.org/officeDocument/2006/relationships/hyperlink" Target="mailto:jan@co2logic.com" TargetMode="External"/><Relationship Id="rId1" Type="http://schemas.openxmlformats.org/officeDocument/2006/relationships/slideLayout" Target="../slideLayouts/slideLayout4.xml"/><Relationship Id="rId4" Type="http://schemas.openxmlformats.org/officeDocument/2006/relationships/hyperlink" Target="mailto:tosca@co2logic.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youtube.com/watch?v=QSXc40Q2608" TargetMode="External"/><Relationship Id="rId1" Type="http://schemas.openxmlformats.org/officeDocument/2006/relationships/slideLayout" Target="../slideLayouts/slideLayout12.xml"/><Relationship Id="rId4" Type="http://schemas.openxmlformats.org/officeDocument/2006/relationships/image" Target="../media/image1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youtube.com/watch?v=QSXc40Q2608" TargetMode="External"/><Relationship Id="rId1" Type="http://schemas.openxmlformats.org/officeDocument/2006/relationships/slideLayout" Target="../slideLayouts/slideLayout12.xml"/><Relationship Id="rId4" Type="http://schemas.openxmlformats.org/officeDocument/2006/relationships/image" Target="../media/image182.jpeg"/></Relationships>
</file>

<file path=ppt/slides/_rels/slide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3" Type="http://schemas.openxmlformats.org/officeDocument/2006/relationships/image" Target="../media/image92.jpeg"/><Relationship Id="rId18" Type="http://schemas.openxmlformats.org/officeDocument/2006/relationships/image" Target="../media/image95.jpeg"/><Relationship Id="rId26" Type="http://schemas.openxmlformats.org/officeDocument/2006/relationships/image" Target="../media/image103.wmf"/><Relationship Id="rId39" Type="http://schemas.openxmlformats.org/officeDocument/2006/relationships/image" Target="../media/image116.jpeg"/><Relationship Id="rId21" Type="http://schemas.openxmlformats.org/officeDocument/2006/relationships/image" Target="../media/image98.jpeg"/><Relationship Id="rId34" Type="http://schemas.openxmlformats.org/officeDocument/2006/relationships/image" Target="../media/image111.jpeg"/><Relationship Id="rId42" Type="http://schemas.openxmlformats.org/officeDocument/2006/relationships/image" Target="../media/image119.jpeg"/><Relationship Id="rId47" Type="http://schemas.openxmlformats.org/officeDocument/2006/relationships/image" Target="../media/image124.jpeg"/><Relationship Id="rId50" Type="http://schemas.openxmlformats.org/officeDocument/2006/relationships/image" Target="../media/image127.jpeg"/><Relationship Id="rId55" Type="http://schemas.openxmlformats.org/officeDocument/2006/relationships/image" Target="../media/image132.png"/><Relationship Id="rId63" Type="http://schemas.openxmlformats.org/officeDocument/2006/relationships/image" Target="../media/image140.png"/><Relationship Id="rId68" Type="http://schemas.openxmlformats.org/officeDocument/2006/relationships/image" Target="../media/image145.jpeg"/><Relationship Id="rId7" Type="http://schemas.openxmlformats.org/officeDocument/2006/relationships/image" Target="../media/image87.jpeg"/><Relationship Id="rId71" Type="http://schemas.openxmlformats.org/officeDocument/2006/relationships/image" Target="../media/image148.png"/><Relationship Id="rId2" Type="http://schemas.openxmlformats.org/officeDocument/2006/relationships/notesSlide" Target="../notesSlides/notesSlide5.xml"/><Relationship Id="rId16" Type="http://schemas.openxmlformats.org/officeDocument/2006/relationships/image" Target="../media/image94.jpeg"/><Relationship Id="rId29" Type="http://schemas.openxmlformats.org/officeDocument/2006/relationships/image" Target="../media/image106.jpeg"/><Relationship Id="rId1" Type="http://schemas.openxmlformats.org/officeDocument/2006/relationships/slideLayout" Target="../slideLayouts/slideLayout15.xml"/><Relationship Id="rId6" Type="http://schemas.openxmlformats.org/officeDocument/2006/relationships/image" Target="../media/image86.jpeg"/><Relationship Id="rId11" Type="http://schemas.openxmlformats.org/officeDocument/2006/relationships/hyperlink" Target="http://fr.viamichelin.be/web/Cartes-plans/Carte_plan-Bruxelles-_-Bruxelles_Capitale-Belgique-Rue_de_la_Grenouillette?strLocid=34MTE1MWZ6M28wMDMzZm4xMDU0YWhtcWNOVEF1T0RneU1UTT1jTkM0ME1UYzJNdz09Y05UQXVPRGcxTlRVPWNOQzQwTVRjME1RPT1jTlRBdU9EZ3lNVE09Y05DNDBNVGMyTXc9PTBuUnVlIGRlIGxhIEdyZW5vdWlsbGV0dGU=&amp;amp;layers=00000001&amp;amp;zoomLevel=14&amp;amp;strCoord=4.411572461393923*50.88151778747579" TargetMode="External"/><Relationship Id="rId24" Type="http://schemas.openxmlformats.org/officeDocument/2006/relationships/image" Target="../media/image101.jpeg"/><Relationship Id="rId32" Type="http://schemas.openxmlformats.org/officeDocument/2006/relationships/image" Target="../media/image109.jpeg"/><Relationship Id="rId37" Type="http://schemas.openxmlformats.org/officeDocument/2006/relationships/image" Target="../media/image114.jpeg"/><Relationship Id="rId40" Type="http://schemas.openxmlformats.org/officeDocument/2006/relationships/image" Target="../media/image117.jpeg"/><Relationship Id="rId45" Type="http://schemas.openxmlformats.org/officeDocument/2006/relationships/image" Target="../media/image122.jpeg"/><Relationship Id="rId53" Type="http://schemas.openxmlformats.org/officeDocument/2006/relationships/image" Target="../media/image130.jpeg"/><Relationship Id="rId58" Type="http://schemas.openxmlformats.org/officeDocument/2006/relationships/image" Target="../media/image135.jpeg"/><Relationship Id="rId66" Type="http://schemas.openxmlformats.org/officeDocument/2006/relationships/image" Target="../media/image143.png"/><Relationship Id="rId5" Type="http://schemas.openxmlformats.org/officeDocument/2006/relationships/hyperlink" Target="http://www.google.be/url?sa=i&amp;rct=j&amp;q=&amp;source=images&amp;cd=&amp;cad=rja&amp;docid=2cioENhBELO4KM&amp;tbnid=JGL5TIgdTAwYPM:&amp;ved=0CAUQjRw&amp;url=http://www.journeechantiersouverts.be/entreprises/artes-roegiers&amp;ei=u_6-Ubu-E8eyOaiqgcAM&amp;bvm=bv.47883778,d.ZWU&amp;psig=AFQjCNHc7qpBS8CFsN_JL_Zh1cjKfzbKmg&amp;ust=1371557944948124" TargetMode="External"/><Relationship Id="rId15" Type="http://schemas.openxmlformats.org/officeDocument/2006/relationships/image" Target="../media/image93.jpeg"/><Relationship Id="rId23" Type="http://schemas.openxmlformats.org/officeDocument/2006/relationships/image" Target="../media/image100.jpeg"/><Relationship Id="rId28" Type="http://schemas.openxmlformats.org/officeDocument/2006/relationships/image" Target="../media/image105.png"/><Relationship Id="rId36" Type="http://schemas.openxmlformats.org/officeDocument/2006/relationships/image" Target="../media/image113.jpeg"/><Relationship Id="rId49" Type="http://schemas.openxmlformats.org/officeDocument/2006/relationships/image" Target="../media/image126.jpeg"/><Relationship Id="rId57" Type="http://schemas.openxmlformats.org/officeDocument/2006/relationships/image" Target="../media/image134.png"/><Relationship Id="rId61" Type="http://schemas.openxmlformats.org/officeDocument/2006/relationships/image" Target="../media/image138.jpg"/><Relationship Id="rId10" Type="http://schemas.openxmlformats.org/officeDocument/2006/relationships/image" Target="../media/image90.jpeg"/><Relationship Id="rId19" Type="http://schemas.openxmlformats.org/officeDocument/2006/relationships/image" Target="../media/image96.jpeg"/><Relationship Id="rId31" Type="http://schemas.openxmlformats.org/officeDocument/2006/relationships/image" Target="../media/image108.jpeg"/><Relationship Id="rId44" Type="http://schemas.openxmlformats.org/officeDocument/2006/relationships/image" Target="../media/image121.jpeg"/><Relationship Id="rId52" Type="http://schemas.openxmlformats.org/officeDocument/2006/relationships/image" Target="../media/image129.jpeg"/><Relationship Id="rId60" Type="http://schemas.openxmlformats.org/officeDocument/2006/relationships/image" Target="../media/image137.jpeg"/><Relationship Id="rId65" Type="http://schemas.openxmlformats.org/officeDocument/2006/relationships/image" Target="../media/image142.jpeg"/><Relationship Id="rId4" Type="http://schemas.openxmlformats.org/officeDocument/2006/relationships/image" Target="../media/image85.jpeg"/><Relationship Id="rId9" Type="http://schemas.openxmlformats.org/officeDocument/2006/relationships/image" Target="../media/image89.jpeg"/><Relationship Id="rId14" Type="http://schemas.openxmlformats.org/officeDocument/2006/relationships/hyperlink" Target="http://www.google.be/url?sa=i&amp;rct=j&amp;q=lixon+&amp;+marchienne+au+pont&amp;source=images&amp;cd=&amp;cad=rja&amp;docid=jrA0wzTnUeLedM&amp;tbnid=PYFoxwfWats5SM:&amp;ved=0CAUQjRw&amp;url=http://www.pagesdor.be/ms/ms/lixon-sa-batiments-non-residentiel-charleroi-6030/ms-121100-p-2/?tab=businessInfo&amp;paging=true&amp;ei=pQW_UcWcN8rTPMqQgIAC&amp;bvm=bv.47883778,d.ZWU&amp;psig=AFQjCNEwnbfst0ZDTxp1QfnPQ3TJfLpFOw&amp;ust=1371559713021544" TargetMode="External"/><Relationship Id="rId22" Type="http://schemas.openxmlformats.org/officeDocument/2006/relationships/image" Target="../media/image99.jpg"/><Relationship Id="rId27" Type="http://schemas.openxmlformats.org/officeDocument/2006/relationships/image" Target="../media/image104.jpeg"/><Relationship Id="rId30" Type="http://schemas.openxmlformats.org/officeDocument/2006/relationships/image" Target="../media/image107.jpeg"/><Relationship Id="rId35" Type="http://schemas.openxmlformats.org/officeDocument/2006/relationships/image" Target="../media/image112.jpeg"/><Relationship Id="rId43" Type="http://schemas.openxmlformats.org/officeDocument/2006/relationships/image" Target="../media/image120.jpeg"/><Relationship Id="rId48" Type="http://schemas.openxmlformats.org/officeDocument/2006/relationships/image" Target="../media/image125.jpeg"/><Relationship Id="rId56" Type="http://schemas.openxmlformats.org/officeDocument/2006/relationships/image" Target="../media/image133.png"/><Relationship Id="rId64" Type="http://schemas.openxmlformats.org/officeDocument/2006/relationships/image" Target="../media/image141.jpeg"/><Relationship Id="rId69" Type="http://schemas.openxmlformats.org/officeDocument/2006/relationships/image" Target="../media/image146.jpeg"/><Relationship Id="rId8" Type="http://schemas.openxmlformats.org/officeDocument/2006/relationships/image" Target="../media/image88.jpeg"/><Relationship Id="rId51" Type="http://schemas.openxmlformats.org/officeDocument/2006/relationships/image" Target="../media/image128.jpeg"/><Relationship Id="rId72" Type="http://schemas.openxmlformats.org/officeDocument/2006/relationships/image" Target="../media/image149.jpeg"/><Relationship Id="rId3" Type="http://schemas.openxmlformats.org/officeDocument/2006/relationships/hyperlink" Target="http://www.google.be/url?sa=i&amp;rct=j&amp;q=&amp;source=images&amp;cd=&amp;cad=rja&amp;docid=kSaev_QoE9HpYM&amp;tbnid=Bl3ZYNY-3p7WnM:&amp;ved=0CAUQjRw&amp;url=http://www.haventriatlon.be/triatlon_zeebrugge-sponsors.asp?taal=fr&amp;ei=oP6-UbuLNIXYPLGlgLAP&amp;bvm=bv.47883778,d.ZWU&amp;psig=AFQjCNGm1ArxKmzO-V_Sc_7xerhNkJV9Rg&amp;ust=1371557909413795" TargetMode="External"/><Relationship Id="rId12" Type="http://schemas.openxmlformats.org/officeDocument/2006/relationships/image" Target="../media/image91.jpeg"/><Relationship Id="rId17" Type="http://schemas.openxmlformats.org/officeDocument/2006/relationships/hyperlink" Target="http://www.google.be/url?sa=i&amp;rct=j&amp;q=&amp;source=images&amp;cd=&amp;cad=rja&amp;docid=R2kuqBqel7Hl7M&amp;tbnid=iGt3HHwTHgOcZM:&amp;ved=0CAUQjRw&amp;url=http://www.goudengids.be/van-huele-gebr-nv-zandvoorde-8400/10/&amp;ei=wAi_UamvLaWx0QX_sIDYCQ&amp;bvm=bv.47883778,d.d2k&amp;psig=AFQjCNHjkNujkHg_zx0erGUGjtL8G9T7fA&amp;ust=1371560508751218" TargetMode="External"/><Relationship Id="rId25" Type="http://schemas.openxmlformats.org/officeDocument/2006/relationships/image" Target="../media/image102.wmf"/><Relationship Id="rId33" Type="http://schemas.openxmlformats.org/officeDocument/2006/relationships/image" Target="../media/image110.jpeg"/><Relationship Id="rId38" Type="http://schemas.openxmlformats.org/officeDocument/2006/relationships/image" Target="../media/image115.jpeg"/><Relationship Id="rId46" Type="http://schemas.openxmlformats.org/officeDocument/2006/relationships/image" Target="../media/image123.jpeg"/><Relationship Id="rId59" Type="http://schemas.openxmlformats.org/officeDocument/2006/relationships/image" Target="../media/image136.png"/><Relationship Id="rId67" Type="http://schemas.openxmlformats.org/officeDocument/2006/relationships/image" Target="../media/image144.jpeg"/><Relationship Id="rId20" Type="http://schemas.openxmlformats.org/officeDocument/2006/relationships/image" Target="../media/image97.jpeg"/><Relationship Id="rId41" Type="http://schemas.openxmlformats.org/officeDocument/2006/relationships/image" Target="../media/image118.jpeg"/><Relationship Id="rId54" Type="http://schemas.openxmlformats.org/officeDocument/2006/relationships/image" Target="../media/image131.jpeg"/><Relationship Id="rId62" Type="http://schemas.openxmlformats.org/officeDocument/2006/relationships/image" Target="../media/image139.jpeg"/><Relationship Id="rId70" Type="http://schemas.openxmlformats.org/officeDocument/2006/relationships/image" Target="../media/image1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58956" y="4831797"/>
            <a:ext cx="4160632" cy="707886"/>
          </a:xfrm>
          <a:prstGeom prst="rect">
            <a:avLst/>
          </a:prstGeom>
          <a:noFill/>
        </p:spPr>
        <p:txBody>
          <a:bodyPr wrap="square" rtlCol="0">
            <a:spAutoFit/>
          </a:bodyPr>
          <a:lstStyle/>
          <a:p>
            <a:pPr algn="r" defTabSz="914217"/>
            <a:r>
              <a:rPr lang="en-US" sz="4000" b="1" dirty="0">
                <a:solidFill>
                  <a:srgbClr val="78EBE9"/>
                </a:solidFill>
                <a:latin typeface="Roboto" charset="0"/>
                <a:ea typeface="Roboto" charset="0"/>
                <a:cs typeface="Roboto" charset="0"/>
              </a:rPr>
              <a:t>17/10/2019</a:t>
            </a:r>
          </a:p>
        </p:txBody>
      </p:sp>
      <p:sp>
        <p:nvSpPr>
          <p:cNvPr id="45" name="TextBox 44"/>
          <p:cNvSpPr txBox="1"/>
          <p:nvPr/>
        </p:nvSpPr>
        <p:spPr>
          <a:xfrm>
            <a:off x="158956" y="2382559"/>
            <a:ext cx="4195479" cy="2092881"/>
          </a:xfrm>
          <a:prstGeom prst="rect">
            <a:avLst/>
          </a:prstGeom>
          <a:noFill/>
        </p:spPr>
        <p:txBody>
          <a:bodyPr wrap="square" rtlCol="0">
            <a:spAutoFit/>
          </a:bodyPr>
          <a:lstStyle/>
          <a:p>
            <a:pPr algn="r" defTabSz="914217"/>
            <a:r>
              <a:rPr lang="en-US" sz="4000" b="1" dirty="0">
                <a:solidFill>
                  <a:srgbClr val="C2B280"/>
                </a:solidFill>
                <a:latin typeface="Roboto" charset="0"/>
                <a:ea typeface="Roboto" charset="0"/>
                <a:cs typeface="Roboto" charset="0"/>
              </a:rPr>
              <a:t>Session </a:t>
            </a:r>
            <a:r>
              <a:rPr lang="en-US" sz="4000" b="1" dirty="0" err="1">
                <a:solidFill>
                  <a:srgbClr val="C2B280"/>
                </a:solidFill>
                <a:latin typeface="Roboto" charset="0"/>
                <a:ea typeface="Roboto" charset="0"/>
                <a:cs typeface="Roboto" charset="0"/>
              </a:rPr>
              <a:t>d’information</a:t>
            </a:r>
            <a:endParaRPr lang="en-US" sz="4000" b="1" dirty="0">
              <a:solidFill>
                <a:srgbClr val="C2B280"/>
              </a:solidFill>
              <a:latin typeface="Roboto" charset="0"/>
              <a:ea typeface="Roboto" charset="0"/>
              <a:cs typeface="Roboto" charset="0"/>
            </a:endParaRPr>
          </a:p>
          <a:p>
            <a:pPr algn="r" defTabSz="914217"/>
            <a:r>
              <a:rPr lang="en-US" sz="4000" b="1" dirty="0" err="1">
                <a:solidFill>
                  <a:srgbClr val="C2B280"/>
                </a:solidFill>
                <a:latin typeface="Roboto" charset="0"/>
                <a:ea typeface="Source Sans Pro" charset="0"/>
                <a:cs typeface="Source Sans Pro" charset="0"/>
              </a:rPr>
              <a:t>Infosessie</a:t>
            </a:r>
            <a:r>
              <a:rPr lang="en-US" sz="5000" b="1" dirty="0">
                <a:solidFill>
                  <a:srgbClr val="C2B280"/>
                </a:solidFill>
                <a:latin typeface="Source Sans Pro" charset="0"/>
                <a:ea typeface="Source Sans Pro" charset="0"/>
                <a:cs typeface="Source Sans Pro" charset="0"/>
              </a:rPr>
              <a:t> </a:t>
            </a:r>
          </a:p>
        </p:txBody>
      </p:sp>
      <p:sp>
        <p:nvSpPr>
          <p:cNvPr id="40" name="TextBox 44"/>
          <p:cNvSpPr txBox="1"/>
          <p:nvPr/>
        </p:nvSpPr>
        <p:spPr>
          <a:xfrm>
            <a:off x="124108" y="1447800"/>
            <a:ext cx="4195480" cy="861774"/>
          </a:xfrm>
          <a:prstGeom prst="rect">
            <a:avLst/>
          </a:prstGeom>
          <a:noFill/>
        </p:spPr>
        <p:txBody>
          <a:bodyPr wrap="square" rtlCol="0">
            <a:spAutoFit/>
          </a:bodyPr>
          <a:lstStyle/>
          <a:p>
            <a:pPr algn="r" defTabSz="914217"/>
            <a:r>
              <a:rPr lang="en-US" sz="4000" b="1" dirty="0">
                <a:solidFill>
                  <a:srgbClr val="0C627A"/>
                </a:solidFill>
                <a:latin typeface="Roboto" charset="0"/>
                <a:ea typeface="Roboto" charset="0"/>
                <a:cs typeface="Roboto" charset="0"/>
              </a:rPr>
              <a:t>ADEB-VBA</a:t>
            </a:r>
            <a:r>
              <a:rPr lang="en-US" sz="5000" b="1" dirty="0">
                <a:solidFill>
                  <a:srgbClr val="78EBE9">
                    <a:lumMod val="75000"/>
                  </a:srgbClr>
                </a:solidFill>
                <a:latin typeface="Source Sans Pro" charset="0"/>
                <a:ea typeface="Source Sans Pro" charset="0"/>
                <a:cs typeface="Source Sans Pro" charset="0"/>
              </a:rPr>
              <a:t> </a:t>
            </a:r>
          </a:p>
        </p:txBody>
      </p:sp>
      <p:pic>
        <p:nvPicPr>
          <p:cNvPr id="1028" name="Picture 4" descr="Résultat de recherche d'images pour &quot;CO2 échelle de prestatiion&quot;">
            <a:extLst>
              <a:ext uri="{FF2B5EF4-FFF2-40B4-BE49-F238E27FC236}">
                <a16:creationId xmlns:a16="http://schemas.microsoft.com/office/drawing/2014/main" id="{904CA225-9CE5-4F2E-97D7-CD185CE1E860}"/>
              </a:ext>
            </a:extLst>
          </p:cNvPr>
          <p:cNvPicPr>
            <a:picLocks noGrp="1" noChangeAspect="1" noChangeArrowheads="1"/>
          </p:cNvPicPr>
          <p:nvPr>
            <p:ph type="pic" sz="quarter" idx="60"/>
          </p:nvPr>
        </p:nvPicPr>
        <p:blipFill>
          <a:blip r:embed="rId3">
            <a:extLst>
              <a:ext uri="{28A0092B-C50C-407E-A947-70E740481C1C}">
                <a14:useLocalDpi xmlns:a14="http://schemas.microsoft.com/office/drawing/2010/main" val="0"/>
              </a:ext>
            </a:extLst>
          </a:blip>
          <a:srcRect l="6097" r="6097"/>
          <a:stretch>
            <a:fillRect/>
          </a:stretch>
        </p:blipFill>
        <p:spPr bwMode="auto">
          <a:xfrm>
            <a:off x="4941888" y="1593384"/>
            <a:ext cx="6845300" cy="4102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44">
            <a:extLst>
              <a:ext uri="{FF2B5EF4-FFF2-40B4-BE49-F238E27FC236}">
                <a16:creationId xmlns:a16="http://schemas.microsoft.com/office/drawing/2014/main" id="{6484D68E-E950-41E9-B2A8-7E62A2DEAA63}"/>
              </a:ext>
            </a:extLst>
          </p:cNvPr>
          <p:cNvSpPr txBox="1"/>
          <p:nvPr/>
        </p:nvSpPr>
        <p:spPr>
          <a:xfrm rot="21254982">
            <a:off x="6065476" y="4519479"/>
            <a:ext cx="6315778" cy="861774"/>
          </a:xfrm>
          <a:prstGeom prst="rect">
            <a:avLst/>
          </a:prstGeom>
          <a:noFill/>
        </p:spPr>
        <p:txBody>
          <a:bodyPr wrap="square" rtlCol="0">
            <a:spAutoFit/>
          </a:bodyPr>
          <a:lstStyle/>
          <a:p>
            <a:pPr defTabSz="914217"/>
            <a:r>
              <a:rPr lang="en-US" sz="5000" b="1" dirty="0" err="1">
                <a:solidFill>
                  <a:schemeClr val="bg1"/>
                </a:solidFill>
                <a:latin typeface="MV Boli" panose="02000500030200090000" pitchFamily="2" charset="0"/>
                <a:ea typeface="Roboto" charset="0"/>
                <a:cs typeface="MV Boli" panose="02000500030200090000" pitchFamily="2" charset="0"/>
              </a:rPr>
              <a:t>Prestatieladder</a:t>
            </a:r>
            <a:endParaRPr lang="en-US" sz="5000" b="1" dirty="0">
              <a:solidFill>
                <a:schemeClr val="bg1"/>
              </a:solidFill>
              <a:latin typeface="MV Boli" panose="02000500030200090000" pitchFamily="2" charset="0"/>
              <a:ea typeface="Source Sans Pro" charset="0"/>
              <a:cs typeface="MV Boli" panose="02000500030200090000" pitchFamily="2" charset="0"/>
            </a:endParaRPr>
          </a:p>
        </p:txBody>
      </p:sp>
      <p:pic>
        <p:nvPicPr>
          <p:cNvPr id="11" name="Picture 4" descr="Résultat de recherche d'images pour &quot;CO2 échelle de prestatiion&quot;">
            <a:extLst>
              <a:ext uri="{FF2B5EF4-FFF2-40B4-BE49-F238E27FC236}">
                <a16:creationId xmlns:a16="http://schemas.microsoft.com/office/drawing/2014/main" id="{CD38E619-005B-4169-B580-F5498DE0D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97" r="6097" b="83841"/>
          <a:stretch/>
        </p:blipFill>
        <p:spPr bwMode="auto">
          <a:xfrm flipV="1">
            <a:off x="4941888" y="945287"/>
            <a:ext cx="6845300" cy="6480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TextBox 44">
            <a:extLst>
              <a:ext uri="{FF2B5EF4-FFF2-40B4-BE49-F238E27FC236}">
                <a16:creationId xmlns:a16="http://schemas.microsoft.com/office/drawing/2014/main" id="{4577D410-B71A-4484-AA32-A28255D40543}"/>
              </a:ext>
            </a:extLst>
          </p:cNvPr>
          <p:cNvSpPr txBox="1"/>
          <p:nvPr/>
        </p:nvSpPr>
        <p:spPr>
          <a:xfrm rot="21254982">
            <a:off x="4864359" y="1196366"/>
            <a:ext cx="7519924" cy="861774"/>
          </a:xfrm>
          <a:prstGeom prst="rect">
            <a:avLst/>
          </a:prstGeom>
          <a:noFill/>
        </p:spPr>
        <p:txBody>
          <a:bodyPr wrap="square" rtlCol="0">
            <a:spAutoFit/>
          </a:bodyPr>
          <a:lstStyle/>
          <a:p>
            <a:pPr defTabSz="914217"/>
            <a:r>
              <a:rPr lang="en-US" sz="5000" b="1" dirty="0">
                <a:solidFill>
                  <a:schemeClr val="bg1"/>
                </a:solidFill>
                <a:latin typeface="MV Boli" panose="02000500030200090000" pitchFamily="2" charset="0"/>
                <a:ea typeface="Roboto" charset="0"/>
                <a:cs typeface="MV Boli" panose="02000500030200090000" pitchFamily="2" charset="0"/>
              </a:rPr>
              <a:t>Echelle de prestation</a:t>
            </a:r>
            <a:r>
              <a:rPr lang="en-US" sz="5000" b="1" dirty="0">
                <a:solidFill>
                  <a:schemeClr val="bg1"/>
                </a:solidFill>
                <a:latin typeface="MV Boli" panose="02000500030200090000" pitchFamily="2" charset="0"/>
                <a:ea typeface="Source Sans Pro" charset="0"/>
                <a:cs typeface="MV Boli" panose="02000500030200090000" pitchFamily="2" charset="0"/>
              </a:rPr>
              <a:t> </a:t>
            </a:r>
          </a:p>
        </p:txBody>
      </p:sp>
    </p:spTree>
    <p:extLst>
      <p:ext uri="{BB962C8B-B14F-4D97-AF65-F5344CB8AC3E}">
        <p14:creationId xmlns:p14="http://schemas.microsoft.com/office/powerpoint/2010/main" val="40573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1. Context</a:t>
            </a:r>
          </a:p>
        </p:txBody>
      </p:sp>
      <p:sp>
        <p:nvSpPr>
          <p:cNvPr id="4" name="Espace réservé du contenu 3"/>
          <p:cNvSpPr>
            <a:spLocks noGrp="1"/>
          </p:cNvSpPr>
          <p:nvPr>
            <p:ph sz="half" idx="13"/>
          </p:nvPr>
        </p:nvSpPr>
        <p:spPr/>
        <p:txBody>
          <a:bodyPr/>
          <a:lstStyle/>
          <a:p>
            <a:r>
              <a:rPr lang="en-GB" dirty="0" err="1"/>
              <a:t>Klimaatbeleid</a:t>
            </a:r>
            <a:r>
              <a:rPr lang="en-GB" dirty="0"/>
              <a:t> en </a:t>
            </a:r>
            <a:r>
              <a:rPr lang="en-GB" dirty="0" err="1"/>
              <a:t>duurzame</a:t>
            </a:r>
            <a:r>
              <a:rPr lang="en-GB" dirty="0"/>
              <a:t> </a:t>
            </a:r>
            <a:r>
              <a:rPr lang="en-GB" dirty="0" err="1"/>
              <a:t>aankopen</a:t>
            </a:r>
            <a:endParaRPr lang="en-GB" dirty="0"/>
          </a:p>
        </p:txBody>
      </p:sp>
      <p:sp>
        <p:nvSpPr>
          <p:cNvPr id="2" name="Slide Number Placeholder 1"/>
          <p:cNvSpPr>
            <a:spLocks noGrp="1"/>
          </p:cNvSpPr>
          <p:nvPr>
            <p:ph type="sldNum" sz="quarter" idx="12"/>
          </p:nvPr>
        </p:nvSpPr>
        <p:spPr/>
        <p:txBody>
          <a:bodyPr/>
          <a:lstStyle/>
          <a:p>
            <a:fld id="{273D814C-4FD7-BC4C-B83F-A3593BC1E3DE}" type="slidenum">
              <a:rPr lang="fr-FR" smtClean="0"/>
              <a:pPr/>
              <a:t>10</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 name="Rectangle 4">
            <a:extLst>
              <a:ext uri="{FF2B5EF4-FFF2-40B4-BE49-F238E27FC236}">
                <a16:creationId xmlns:a16="http://schemas.microsoft.com/office/drawing/2014/main" id="{6B2E17AB-8AC7-41FE-8CF3-6A6F932FDD30}"/>
              </a:ext>
            </a:extLst>
          </p:cNvPr>
          <p:cNvSpPr/>
          <p:nvPr/>
        </p:nvSpPr>
        <p:spPr>
          <a:xfrm>
            <a:off x="337930" y="1425006"/>
            <a:ext cx="11231218" cy="5355312"/>
          </a:xfrm>
          <a:prstGeom prst="rect">
            <a:avLst/>
          </a:prstGeom>
        </p:spPr>
        <p:txBody>
          <a:bodyPr wrap="square">
            <a:spAutoFit/>
          </a:bodyPr>
          <a:lstStyle/>
          <a:p>
            <a:r>
              <a:rPr lang="nl-NL" altLang="en-US" dirty="0"/>
              <a:t>Klimaatambities </a:t>
            </a:r>
            <a:r>
              <a:rPr lang="nl-NL" altLang="en-US" dirty="0" err="1"/>
              <a:t>i.h.k.v</a:t>
            </a:r>
            <a:r>
              <a:rPr lang="nl-NL" altLang="en-US" dirty="0"/>
              <a:t>. Europees klimaat/energie pakket 2013-2020 een CO2 reductie van: </a:t>
            </a:r>
          </a:p>
          <a:p>
            <a:pPr marL="742950" lvl="1" indent="-285750">
              <a:buFont typeface="Arial" panose="020B0604020202020204" pitchFamily="34" charset="0"/>
              <a:buChar char="•"/>
            </a:pPr>
            <a:r>
              <a:rPr lang="nl-NL" altLang="en-US" dirty="0"/>
              <a:t>Federaal: - 15% tegen 2020 (t.o.v. 2005)</a:t>
            </a:r>
          </a:p>
          <a:p>
            <a:pPr marL="742950" lvl="1" indent="-285750">
              <a:buFont typeface="Arial" panose="020B0604020202020204" pitchFamily="34" charset="0"/>
              <a:buChar char="•"/>
            </a:pPr>
            <a:r>
              <a:rPr lang="nl-NL" altLang="en-US" dirty="0"/>
              <a:t>Wallonië: -14,7% tegen 2020 (t.o.v. 2005)</a:t>
            </a:r>
          </a:p>
          <a:p>
            <a:pPr marL="742950" lvl="1" indent="-285750">
              <a:buFont typeface="Arial" panose="020B0604020202020204" pitchFamily="34" charset="0"/>
              <a:buChar char="•"/>
            </a:pPr>
            <a:r>
              <a:rPr lang="nl-NL" altLang="en-US" dirty="0"/>
              <a:t>Vlaanderen: -15,7% tegen 2020 (t.o.v. 2005)</a:t>
            </a:r>
          </a:p>
          <a:p>
            <a:pPr marL="742950" lvl="1" indent="-285750">
              <a:buFont typeface="Arial" panose="020B0604020202020204" pitchFamily="34" charset="0"/>
              <a:buChar char="•"/>
            </a:pPr>
            <a:r>
              <a:rPr lang="nl-NL" altLang="en-US" dirty="0"/>
              <a:t>Brussel: -8,8% tegen 2020 (t.o.v. 2005)</a:t>
            </a:r>
          </a:p>
          <a:p>
            <a:endParaRPr lang="nl-NL" altLang="en-US" dirty="0"/>
          </a:p>
          <a:p>
            <a:r>
              <a:rPr lang="nl-NL" altLang="en-US" dirty="0"/>
              <a:t>Europees klimaat/energie pakket tegen 2030: -40% CO2 reductie tegen 2030 (t.o.v. 1990): </a:t>
            </a:r>
          </a:p>
          <a:p>
            <a:pPr marL="742950" lvl="1" indent="-285750">
              <a:buFont typeface="Arial" panose="020B0604020202020204" pitchFamily="34" charset="0"/>
              <a:buChar char="•"/>
            </a:pPr>
            <a:r>
              <a:rPr lang="nl-NL" altLang="en-US" dirty="0"/>
              <a:t>EU doelstelling ETS-sectoren: </a:t>
            </a:r>
            <a:r>
              <a:rPr lang="nn-NO" dirty="0"/>
              <a:t>-43% (t.o.v. 2005)</a:t>
            </a:r>
            <a:endParaRPr lang="nl-NL" altLang="en-US" dirty="0"/>
          </a:p>
          <a:p>
            <a:pPr marL="742950" lvl="1" indent="-285750">
              <a:buFont typeface="Arial" panose="020B0604020202020204" pitchFamily="34" charset="0"/>
              <a:buChar char="•"/>
            </a:pPr>
            <a:r>
              <a:rPr lang="nl-NL" altLang="en-US" dirty="0"/>
              <a:t>Doelstelling voor niet-ETS-sectoren (incl. gebouwen): </a:t>
            </a:r>
            <a:r>
              <a:rPr lang="nn-NO" altLang="en-US" dirty="0"/>
              <a:t>-</a:t>
            </a:r>
            <a:r>
              <a:rPr lang="nn-NO" dirty="0"/>
              <a:t>30% (t.o.v. 2005) &gt; -35% voor Belgie (t.o.v. 2005)</a:t>
            </a:r>
            <a:endParaRPr lang="nl-NL" altLang="en-US" dirty="0"/>
          </a:p>
          <a:p>
            <a:pPr lvl="1"/>
            <a:endParaRPr lang="nl-NL" altLang="en-US" dirty="0"/>
          </a:p>
          <a:p>
            <a:r>
              <a:rPr lang="nl-NL" altLang="en-US" dirty="0"/>
              <a:t>Akkoord van Parijs: &lt; 2°C/1,5°C </a:t>
            </a:r>
          </a:p>
          <a:p>
            <a:endParaRPr lang="nl-NL" altLang="en-US" dirty="0"/>
          </a:p>
          <a:p>
            <a:r>
              <a:rPr lang="nl-NL" altLang="en-US" dirty="0"/>
              <a:t>Duurzame overheidsopdrachten: </a:t>
            </a:r>
          </a:p>
          <a:p>
            <a:pPr marL="742950" lvl="1" indent="-285750">
              <a:buFont typeface="Arial" panose="020B0604020202020204" pitchFamily="34" charset="0"/>
              <a:buChar char="•"/>
            </a:pPr>
            <a:r>
              <a:rPr lang="nl-NL" altLang="en-US" dirty="0"/>
              <a:t>Federaal: Omzendbrief 16 mei 2014</a:t>
            </a:r>
          </a:p>
          <a:p>
            <a:pPr marL="742950" lvl="1" indent="-285750">
              <a:buFont typeface="Arial" panose="020B0604020202020204" pitchFamily="34" charset="0"/>
              <a:buChar char="•"/>
            </a:pPr>
            <a:r>
              <a:rPr lang="nl-NL" altLang="en-US" dirty="0"/>
              <a:t>Wallonië: </a:t>
            </a:r>
            <a:r>
              <a:rPr lang="nl-BE" dirty="0"/>
              <a:t>Plan </a:t>
            </a:r>
            <a:r>
              <a:rPr lang="nl-BE" dirty="0" err="1"/>
              <a:t>d’actions</a:t>
            </a:r>
            <a:r>
              <a:rPr lang="nl-BE" dirty="0"/>
              <a:t> </a:t>
            </a:r>
            <a:r>
              <a:rPr lang="nl-BE" dirty="0" err="1"/>
              <a:t>achats</a:t>
            </a:r>
            <a:r>
              <a:rPr lang="nl-BE" dirty="0"/>
              <a:t> </a:t>
            </a:r>
            <a:r>
              <a:rPr lang="nl-BE" dirty="0" err="1"/>
              <a:t>publics</a:t>
            </a:r>
            <a:r>
              <a:rPr lang="nl-BE" dirty="0"/>
              <a:t> </a:t>
            </a:r>
            <a:r>
              <a:rPr lang="nl-BE" dirty="0" err="1"/>
              <a:t>responsables</a:t>
            </a:r>
            <a:r>
              <a:rPr lang="nl-BE" dirty="0"/>
              <a:t> 2017-2019</a:t>
            </a:r>
          </a:p>
          <a:p>
            <a:pPr marL="742950" lvl="1" indent="-285750">
              <a:buFont typeface="Arial" panose="020B0604020202020204" pitchFamily="34" charset="0"/>
              <a:buChar char="•"/>
            </a:pPr>
            <a:r>
              <a:rPr lang="nl-BE" altLang="en-US" dirty="0"/>
              <a:t>Vlaanderen: Strategische doelstelling voor het Vlaams Plan Overheidsopdrachten van 29 januari 2016</a:t>
            </a:r>
          </a:p>
          <a:p>
            <a:pPr marL="742950" lvl="1" indent="-285750">
              <a:buFont typeface="Arial" panose="020B0604020202020204" pitchFamily="34" charset="0"/>
              <a:buChar char="•"/>
            </a:pPr>
            <a:r>
              <a:rPr lang="nl-BE" altLang="en-US" dirty="0"/>
              <a:t>Brussel: M</a:t>
            </a:r>
            <a:r>
              <a:rPr lang="nl-BE" dirty="0"/>
              <a:t>inisteriële omzendbrief over duurzame overheidsopdrachten van 5 februari 2009</a:t>
            </a:r>
            <a:endParaRPr lang="nl-NL" altLang="en-US" dirty="0"/>
          </a:p>
          <a:p>
            <a:endParaRPr lang="nl-NL" altLang="en-US" dirty="0"/>
          </a:p>
          <a:p>
            <a:endParaRPr lang="nl-NL" altLang="en-US" dirty="0"/>
          </a:p>
        </p:txBody>
      </p:sp>
    </p:spTree>
    <p:extLst>
      <p:ext uri="{BB962C8B-B14F-4D97-AF65-F5344CB8AC3E}">
        <p14:creationId xmlns:p14="http://schemas.microsoft.com/office/powerpoint/2010/main" val="2593262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2. </a:t>
            </a:r>
            <a:r>
              <a:rPr lang="en-GB" dirty="0" err="1"/>
              <a:t>Échelle</a:t>
            </a:r>
            <a:r>
              <a:rPr lang="en-GB" dirty="0"/>
              <a:t> de performance CO2</a:t>
            </a:r>
          </a:p>
        </p:txBody>
      </p:sp>
      <p:sp>
        <p:nvSpPr>
          <p:cNvPr id="4" name="Espace réservé du contenu 3"/>
          <p:cNvSpPr>
            <a:spLocks noGrp="1"/>
          </p:cNvSpPr>
          <p:nvPr>
            <p:ph sz="half" idx="13"/>
          </p:nvPr>
        </p:nvSpPr>
        <p:spPr/>
        <p:txBody>
          <a:bodyPr/>
          <a:lstStyle/>
          <a:p>
            <a:r>
              <a:rPr lang="en-GB" dirty="0" err="1"/>
              <a:t>Principes</a:t>
            </a:r>
            <a:r>
              <a:rPr lang="en-GB" dirty="0"/>
              <a:t> de base et structure </a:t>
            </a:r>
          </a:p>
        </p:txBody>
      </p:sp>
      <p:sp>
        <p:nvSpPr>
          <p:cNvPr id="2" name="Slide Number Placeholder 1"/>
          <p:cNvSpPr>
            <a:spLocks noGrp="1"/>
          </p:cNvSpPr>
          <p:nvPr>
            <p:ph type="sldNum" sz="quarter" idx="12"/>
          </p:nvPr>
        </p:nvSpPr>
        <p:spPr/>
        <p:txBody>
          <a:bodyPr/>
          <a:lstStyle/>
          <a:p>
            <a:fld id="{273D814C-4FD7-BC4C-B83F-A3593BC1E3DE}" type="slidenum">
              <a:rPr lang="fr-FR" smtClean="0"/>
              <a:pPr/>
              <a:t>11</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 name="Rectangle 4">
            <a:extLst>
              <a:ext uri="{FF2B5EF4-FFF2-40B4-BE49-F238E27FC236}">
                <a16:creationId xmlns:a16="http://schemas.microsoft.com/office/drawing/2014/main" id="{6B2E17AB-8AC7-41FE-8CF3-6A6F932FDD30}"/>
              </a:ext>
            </a:extLst>
          </p:cNvPr>
          <p:cNvSpPr/>
          <p:nvPr/>
        </p:nvSpPr>
        <p:spPr>
          <a:xfrm>
            <a:off x="337929" y="1425006"/>
            <a:ext cx="11578767" cy="6463308"/>
          </a:xfrm>
          <a:prstGeom prst="rect">
            <a:avLst/>
          </a:prstGeom>
        </p:spPr>
        <p:txBody>
          <a:bodyPr wrap="square">
            <a:spAutoFit/>
          </a:bodyPr>
          <a:lstStyle/>
          <a:p>
            <a:r>
              <a:rPr lang="fr-BE" altLang="en-US" dirty="0"/>
              <a:t>Principes de base: </a:t>
            </a:r>
          </a:p>
          <a:p>
            <a:endParaRPr lang="fr-BE" altLang="en-US" dirty="0"/>
          </a:p>
          <a:p>
            <a:pPr marL="742950" lvl="1" indent="-285750">
              <a:buFont typeface="Arial" panose="020B0604020202020204" pitchFamily="34" charset="0"/>
              <a:buChar char="•"/>
            </a:pPr>
            <a:r>
              <a:rPr lang="fr-BE" altLang="en-US" b="1" dirty="0"/>
              <a:t>Stimuler</a:t>
            </a:r>
            <a:r>
              <a:rPr lang="fr-BE" altLang="en-US" dirty="0"/>
              <a:t> et donner de la place à la </a:t>
            </a:r>
            <a:r>
              <a:rPr lang="fr-BE" altLang="en-US" b="1" dirty="0"/>
              <a:t>créativité et la flexibilité </a:t>
            </a:r>
            <a:r>
              <a:rPr lang="fr-BE" altLang="en-US" dirty="0"/>
              <a:t>		 &lt; &gt; imposer</a:t>
            </a:r>
          </a:p>
          <a:p>
            <a:pPr marL="742950" lvl="1" indent="-285750">
              <a:buFont typeface="Arial" panose="020B0604020202020204" pitchFamily="34" charset="0"/>
              <a:buChar char="•"/>
            </a:pPr>
            <a:r>
              <a:rPr lang="fr-BE" altLang="en-US" dirty="0"/>
              <a:t>Stimulation </a:t>
            </a:r>
            <a:r>
              <a:rPr lang="fr-BE" altLang="en-US" b="1" dirty="0"/>
              <a:t>permanente</a:t>
            </a:r>
            <a:r>
              <a:rPr lang="fr-BE" altLang="en-US" dirty="0"/>
              <a:t> de </a:t>
            </a:r>
            <a:r>
              <a:rPr lang="fr-BE" altLang="en-US" b="1" dirty="0"/>
              <a:t>l’</a:t>
            </a:r>
            <a:r>
              <a:rPr lang="fr-BE" altLang="en-US" b="1" dirty="0" err="1"/>
              <a:t>entiereté</a:t>
            </a:r>
            <a:r>
              <a:rPr lang="fr-BE" altLang="en-US" b="1" dirty="0"/>
              <a:t> du secteur </a:t>
            </a:r>
            <a:r>
              <a:rPr lang="fr-BE" altLang="en-US" dirty="0"/>
              <a:t>(de la construction)	 &lt; &gt;  approche de projet individuel</a:t>
            </a:r>
          </a:p>
          <a:p>
            <a:pPr marL="742950" lvl="1" indent="-285750">
              <a:buFont typeface="Arial" panose="020B0604020202020204" pitchFamily="34" charset="0"/>
              <a:buChar char="•"/>
            </a:pPr>
            <a:r>
              <a:rPr lang="fr-BE" altLang="en-US" b="1" dirty="0"/>
              <a:t>Simple, robuste et systémique </a:t>
            </a:r>
            <a:r>
              <a:rPr lang="fr-BE" altLang="en-US" dirty="0"/>
              <a:t>pour les pouvoirs adjudicateurs	 &lt; &gt;  ad hoc, complexe et risqué </a:t>
            </a:r>
          </a:p>
          <a:p>
            <a:pPr marL="742950" lvl="1" indent="-285750">
              <a:buFont typeface="Arial" panose="020B0604020202020204" pitchFamily="34" charset="0"/>
              <a:buChar char="•"/>
            </a:pPr>
            <a:r>
              <a:rPr lang="fr-BE" altLang="en-US" dirty="0"/>
              <a:t>Sur base </a:t>
            </a:r>
            <a:r>
              <a:rPr lang="fr-BE" altLang="en-US" b="1" dirty="0"/>
              <a:t>volontaire</a:t>
            </a:r>
            <a:r>
              <a:rPr lang="fr-BE" altLang="en-US" dirty="0"/>
              <a:t> pour les entreprises				 &lt; &gt;  obligatoire</a:t>
            </a:r>
          </a:p>
          <a:p>
            <a:pPr marL="742950" lvl="1" indent="-285750">
              <a:buFont typeface="Arial" panose="020B0604020202020204" pitchFamily="34" charset="0"/>
              <a:buChar char="•"/>
            </a:pPr>
            <a:r>
              <a:rPr lang="fr-BE" altLang="en-US" b="1" dirty="0"/>
              <a:t>Récompense</a:t>
            </a:r>
            <a:r>
              <a:rPr lang="fr-BE" altLang="en-US" dirty="0"/>
              <a:t> des meilleures performances climatiques  		 &lt; &gt;  sanction  (la carotte à la place du bâton)</a:t>
            </a:r>
          </a:p>
          <a:p>
            <a:pPr marL="742950" lvl="1" indent="-285750">
              <a:buFont typeface="Arial" panose="020B0604020202020204" pitchFamily="34" charset="0"/>
              <a:buChar char="•"/>
            </a:pPr>
            <a:r>
              <a:rPr lang="fr-BE" altLang="en-US" dirty="0"/>
              <a:t>Réduction de CO2 au moyen d’économies d’énergie, d’une utilisation efficiente des matériaux, d’une utilisation d’énergie durable, autant au niveau (1) des entreprises, que (2) des projets et (3) de la chaîne d’approvisionnement. </a:t>
            </a:r>
          </a:p>
          <a:p>
            <a:endParaRPr lang="fr-BE" altLang="en-US" dirty="0"/>
          </a:p>
          <a:p>
            <a:r>
              <a:rPr lang="fr-BE" altLang="en-US" dirty="0"/>
              <a:t>Conséquences: </a:t>
            </a:r>
          </a:p>
          <a:p>
            <a:pPr marL="285750" indent="-285750">
              <a:buFont typeface="Arial" panose="020B0604020202020204" pitchFamily="34" charset="0"/>
              <a:buChar char="•"/>
            </a:pPr>
            <a:endParaRPr lang="fr-BE" altLang="en-US" dirty="0"/>
          </a:p>
          <a:p>
            <a:pPr marL="742950" lvl="1" indent="-285750">
              <a:buFont typeface="Arial" panose="020B0604020202020204" pitchFamily="34" charset="0"/>
              <a:buChar char="•"/>
            </a:pPr>
            <a:r>
              <a:rPr lang="fr-BE" altLang="en-US" dirty="0"/>
              <a:t>Une liste avec des </a:t>
            </a:r>
            <a:r>
              <a:rPr lang="fr-BE" altLang="en-US" b="1" dirty="0"/>
              <a:t>critères d’attribution </a:t>
            </a:r>
            <a:r>
              <a:rPr lang="fr-BE" altLang="en-US" dirty="0"/>
              <a:t>qui peut être inclue dans les cahiers des charges et à laquelle peut –être attaché un avantage à l’attribution </a:t>
            </a:r>
          </a:p>
          <a:p>
            <a:pPr marL="742950" lvl="1" indent="-285750">
              <a:buFont typeface="Arial" panose="020B0604020202020204" pitchFamily="34" charset="0"/>
              <a:buChar char="•"/>
            </a:pPr>
            <a:r>
              <a:rPr lang="fr-BE" altLang="en-US" dirty="0"/>
              <a:t>Un </a:t>
            </a:r>
            <a:r>
              <a:rPr lang="fr-BE" altLang="en-US" b="1" dirty="0"/>
              <a:t>système de gestion CO2 </a:t>
            </a:r>
            <a:r>
              <a:rPr lang="fr-BE" altLang="en-US" b="1" dirty="0" err="1"/>
              <a:t>certifiable</a:t>
            </a:r>
            <a:r>
              <a:rPr lang="fr-BE" altLang="en-US" b="1" dirty="0"/>
              <a:t> </a:t>
            </a:r>
            <a:r>
              <a:rPr lang="fr-BE" altLang="en-US" dirty="0"/>
              <a:t>(standard d’accréditation ISO 17021), au moyen d’une liste de contrôle-type d’audit sur 5 niveaux</a:t>
            </a:r>
          </a:p>
          <a:p>
            <a:endParaRPr lang="fr-BE" altLang="en-US" dirty="0"/>
          </a:p>
          <a:p>
            <a:endParaRPr lang="fr-BE" altLang="en-US" dirty="0"/>
          </a:p>
          <a:p>
            <a:endParaRPr lang="fr-BE" altLang="en-US" dirty="0"/>
          </a:p>
          <a:p>
            <a:pPr marL="285750" indent="-285750">
              <a:buFont typeface="Arial" panose="020B0604020202020204" pitchFamily="34" charset="0"/>
              <a:buChar char="•"/>
            </a:pPr>
            <a:endParaRPr lang="fr-BE" altLang="en-US" dirty="0"/>
          </a:p>
          <a:p>
            <a:endParaRPr lang="fr-BE" altLang="en-US" dirty="0"/>
          </a:p>
        </p:txBody>
      </p:sp>
    </p:spTree>
    <p:extLst>
      <p:ext uri="{BB962C8B-B14F-4D97-AF65-F5344CB8AC3E}">
        <p14:creationId xmlns:p14="http://schemas.microsoft.com/office/powerpoint/2010/main" val="3415998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2. CO2-Prestatieladder</a:t>
            </a:r>
          </a:p>
        </p:txBody>
      </p:sp>
      <p:sp>
        <p:nvSpPr>
          <p:cNvPr id="4" name="Espace réservé du contenu 3"/>
          <p:cNvSpPr>
            <a:spLocks noGrp="1"/>
          </p:cNvSpPr>
          <p:nvPr>
            <p:ph sz="half" idx="13"/>
          </p:nvPr>
        </p:nvSpPr>
        <p:spPr/>
        <p:txBody>
          <a:bodyPr/>
          <a:lstStyle/>
          <a:p>
            <a:r>
              <a:rPr lang="en-GB" dirty="0" err="1"/>
              <a:t>Basisprincipes</a:t>
            </a:r>
            <a:r>
              <a:rPr lang="en-GB" dirty="0"/>
              <a:t> en </a:t>
            </a:r>
            <a:r>
              <a:rPr lang="en-GB" dirty="0" err="1"/>
              <a:t>vormgeving</a:t>
            </a:r>
            <a:endParaRPr lang="en-GB" dirty="0"/>
          </a:p>
        </p:txBody>
      </p:sp>
      <p:sp>
        <p:nvSpPr>
          <p:cNvPr id="2" name="Slide Number Placeholder 1"/>
          <p:cNvSpPr>
            <a:spLocks noGrp="1"/>
          </p:cNvSpPr>
          <p:nvPr>
            <p:ph type="sldNum" sz="quarter" idx="12"/>
          </p:nvPr>
        </p:nvSpPr>
        <p:spPr/>
        <p:txBody>
          <a:bodyPr/>
          <a:lstStyle/>
          <a:p>
            <a:fld id="{273D814C-4FD7-BC4C-B83F-A3593BC1E3DE}" type="slidenum">
              <a:rPr lang="fr-FR" smtClean="0"/>
              <a:pPr/>
              <a:t>12</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 name="Rectangle 4">
            <a:extLst>
              <a:ext uri="{FF2B5EF4-FFF2-40B4-BE49-F238E27FC236}">
                <a16:creationId xmlns:a16="http://schemas.microsoft.com/office/drawing/2014/main" id="{6B2E17AB-8AC7-41FE-8CF3-6A6F932FDD30}"/>
              </a:ext>
            </a:extLst>
          </p:cNvPr>
          <p:cNvSpPr/>
          <p:nvPr/>
        </p:nvSpPr>
        <p:spPr>
          <a:xfrm>
            <a:off x="337930" y="1425006"/>
            <a:ext cx="11231218" cy="6463308"/>
          </a:xfrm>
          <a:prstGeom prst="rect">
            <a:avLst/>
          </a:prstGeom>
        </p:spPr>
        <p:txBody>
          <a:bodyPr wrap="square">
            <a:spAutoFit/>
          </a:bodyPr>
          <a:lstStyle/>
          <a:p>
            <a:r>
              <a:rPr lang="nl-NL" altLang="en-US" dirty="0"/>
              <a:t>Basisprincipes: </a:t>
            </a:r>
          </a:p>
          <a:p>
            <a:endParaRPr lang="nl-NL" altLang="en-US" dirty="0"/>
          </a:p>
          <a:p>
            <a:pPr marL="742950" lvl="1" indent="-285750">
              <a:buFont typeface="Arial" panose="020B0604020202020204" pitchFamily="34" charset="0"/>
              <a:buChar char="•"/>
            </a:pPr>
            <a:r>
              <a:rPr lang="nl-NL" altLang="en-US" b="1" dirty="0"/>
              <a:t>Stimuleren</a:t>
            </a:r>
            <a:r>
              <a:rPr lang="nl-NL" altLang="en-US" dirty="0"/>
              <a:t> en ruimte geven voor </a:t>
            </a:r>
            <a:r>
              <a:rPr lang="nl-NL" altLang="en-US" b="1" dirty="0"/>
              <a:t>creativiteit en flexibiliteit </a:t>
            </a:r>
            <a:r>
              <a:rPr lang="nl-NL" altLang="en-US" dirty="0"/>
              <a:t>		&lt; &gt;  opleggen </a:t>
            </a:r>
          </a:p>
          <a:p>
            <a:pPr marL="742950" lvl="1" indent="-285750">
              <a:buFont typeface="Arial" panose="020B0604020202020204" pitchFamily="34" charset="0"/>
              <a:buChar char="•"/>
            </a:pPr>
            <a:r>
              <a:rPr lang="nl-NL" altLang="en-US" dirty="0"/>
              <a:t>Het </a:t>
            </a:r>
            <a:r>
              <a:rPr lang="nl-NL" altLang="en-US" b="1" dirty="0"/>
              <a:t>continu</a:t>
            </a:r>
            <a:r>
              <a:rPr lang="nl-NL" altLang="en-US" dirty="0"/>
              <a:t> stimuleren van de </a:t>
            </a:r>
            <a:r>
              <a:rPr lang="nl-NL" altLang="en-US" b="1" dirty="0"/>
              <a:t>volledige</a:t>
            </a:r>
            <a:r>
              <a:rPr lang="nl-NL" altLang="en-US" dirty="0"/>
              <a:t> (bouw)</a:t>
            </a:r>
            <a:r>
              <a:rPr lang="nl-NL" altLang="en-US" b="1" dirty="0"/>
              <a:t>sector</a:t>
            </a:r>
            <a:r>
              <a:rPr lang="nl-NL" altLang="en-US" dirty="0"/>
              <a:t>	 	&lt; &gt;  enkel projectmatige aanpak</a:t>
            </a:r>
          </a:p>
          <a:p>
            <a:pPr marL="742950" lvl="1" indent="-285750">
              <a:buFont typeface="Arial" panose="020B0604020202020204" pitchFamily="34" charset="0"/>
              <a:buChar char="•"/>
            </a:pPr>
            <a:r>
              <a:rPr lang="nl-NL" altLang="en-US" b="1" dirty="0"/>
              <a:t>Eenvoudig, robuust en planmatig </a:t>
            </a:r>
            <a:r>
              <a:rPr lang="nl-NL" altLang="en-US" dirty="0"/>
              <a:t>voor de aanbestedende overheden 	&lt; &gt;  ad hoc, ingewikkeld en risicovol</a:t>
            </a:r>
          </a:p>
          <a:p>
            <a:pPr marL="742950" lvl="1" indent="-285750">
              <a:buFont typeface="Arial" panose="020B0604020202020204" pitchFamily="34" charset="0"/>
              <a:buChar char="•"/>
            </a:pPr>
            <a:r>
              <a:rPr lang="nl-NL" altLang="en-US" b="1" dirty="0"/>
              <a:t>Vrijwillig</a:t>
            </a:r>
            <a:r>
              <a:rPr lang="nl-NL" altLang="en-US" dirty="0"/>
              <a:t> voor de bedrijven					&lt; &gt;  verplicht</a:t>
            </a:r>
          </a:p>
          <a:p>
            <a:pPr marL="742950" lvl="1" indent="-285750">
              <a:buFont typeface="Arial" panose="020B0604020202020204" pitchFamily="34" charset="0"/>
              <a:buChar char="•"/>
            </a:pPr>
            <a:r>
              <a:rPr lang="nl-NL" altLang="en-US" dirty="0"/>
              <a:t>Betere klimaatprestaties worden </a:t>
            </a:r>
            <a:r>
              <a:rPr lang="nl-NL" altLang="en-US" b="1" dirty="0"/>
              <a:t>beloond</a:t>
            </a:r>
            <a:r>
              <a:rPr lang="nl-NL" altLang="en-US" dirty="0"/>
              <a:t>			&lt; &gt;  straffen (wortel i.p.v. stok)</a:t>
            </a:r>
          </a:p>
          <a:p>
            <a:pPr marL="742950" lvl="1" indent="-285750">
              <a:buFont typeface="Arial" panose="020B0604020202020204" pitchFamily="34" charset="0"/>
              <a:buChar char="•"/>
            </a:pPr>
            <a:r>
              <a:rPr lang="nl-NL" altLang="en-US" dirty="0"/>
              <a:t>CO2-reducties door energiebesparing, efficiënt gebruik materialen, duurzame energie op (1) bedrijfsniveau als in (2) projecten en (3) toeleveringsketen</a:t>
            </a:r>
          </a:p>
          <a:p>
            <a:pPr marL="285750" indent="-285750">
              <a:buFont typeface="Arial" panose="020B0604020202020204" pitchFamily="34" charset="0"/>
              <a:buChar char="•"/>
            </a:pPr>
            <a:endParaRPr lang="nl-NL" altLang="en-US" dirty="0"/>
          </a:p>
          <a:p>
            <a:endParaRPr lang="nl-NL" altLang="en-US" dirty="0"/>
          </a:p>
          <a:p>
            <a:r>
              <a:rPr lang="nl-NL" altLang="en-US" dirty="0"/>
              <a:t>Uitwerking: </a:t>
            </a:r>
          </a:p>
          <a:p>
            <a:pPr marL="285750" indent="-285750">
              <a:buFont typeface="Arial" panose="020B0604020202020204" pitchFamily="34" charset="0"/>
              <a:buChar char="•"/>
            </a:pPr>
            <a:endParaRPr lang="nl-NL" altLang="en-US" dirty="0"/>
          </a:p>
          <a:p>
            <a:pPr marL="742950" lvl="1" indent="-285750">
              <a:buFont typeface="Arial" panose="020B0604020202020204" pitchFamily="34" charset="0"/>
              <a:buChar char="•"/>
            </a:pPr>
            <a:r>
              <a:rPr lang="nl-NL" altLang="en-US" dirty="0"/>
              <a:t>Een </a:t>
            </a:r>
            <a:r>
              <a:rPr lang="nl-NL" altLang="en-US" b="1" dirty="0"/>
              <a:t>lijst met gunningscriteria </a:t>
            </a:r>
            <a:r>
              <a:rPr lang="nl-NL" altLang="en-US" dirty="0"/>
              <a:t>die kan worden opgenomen in openbare aanbestedingen, en waaraan een gunningsvoordeel is verbonden</a:t>
            </a:r>
          </a:p>
          <a:p>
            <a:pPr marL="742950" lvl="1" indent="-285750">
              <a:buFont typeface="Arial" panose="020B0604020202020204" pitchFamily="34" charset="0"/>
              <a:buChar char="•"/>
            </a:pPr>
            <a:r>
              <a:rPr lang="nl-NL" altLang="en-US" dirty="0"/>
              <a:t>Een </a:t>
            </a:r>
            <a:r>
              <a:rPr lang="nl-NL" altLang="en-US" b="1" dirty="0" err="1"/>
              <a:t>certificeerbaar</a:t>
            </a:r>
            <a:r>
              <a:rPr lang="nl-NL" altLang="en-US" b="1" dirty="0"/>
              <a:t> CO2-management systeem</a:t>
            </a:r>
            <a:r>
              <a:rPr lang="nl-NL" altLang="en-US" dirty="0"/>
              <a:t> (via geaccrediteerde standaard ISO 17021), via een audit checklijst op 5 niveaus</a:t>
            </a:r>
          </a:p>
          <a:p>
            <a:endParaRPr lang="nl-NL" altLang="en-US" dirty="0"/>
          </a:p>
          <a:p>
            <a:endParaRPr lang="nl-NL" altLang="en-US" dirty="0"/>
          </a:p>
          <a:p>
            <a:endParaRPr lang="nl-NL" altLang="en-US" dirty="0"/>
          </a:p>
          <a:p>
            <a:endParaRPr lang="nl-NL" altLang="en-US" dirty="0"/>
          </a:p>
          <a:p>
            <a:pPr marL="285750" indent="-285750">
              <a:buFont typeface="Arial" panose="020B0604020202020204" pitchFamily="34" charset="0"/>
              <a:buChar char="•"/>
            </a:pPr>
            <a:endParaRPr lang="nl-NL" altLang="en-US" dirty="0"/>
          </a:p>
          <a:p>
            <a:endParaRPr lang="nl-NL" altLang="en-US" dirty="0"/>
          </a:p>
        </p:txBody>
      </p:sp>
    </p:spTree>
    <p:extLst>
      <p:ext uri="{BB962C8B-B14F-4D97-AF65-F5344CB8AC3E}">
        <p14:creationId xmlns:p14="http://schemas.microsoft.com/office/powerpoint/2010/main" val="4170629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2. </a:t>
            </a:r>
            <a:r>
              <a:rPr lang="en-GB" dirty="0" err="1"/>
              <a:t>Échelle</a:t>
            </a:r>
            <a:r>
              <a:rPr lang="en-GB" dirty="0"/>
              <a:t> de performance CO2</a:t>
            </a:r>
          </a:p>
        </p:txBody>
      </p:sp>
      <p:sp>
        <p:nvSpPr>
          <p:cNvPr id="4" name="Espace réservé du contenu 3"/>
          <p:cNvSpPr>
            <a:spLocks noGrp="1"/>
          </p:cNvSpPr>
          <p:nvPr>
            <p:ph sz="half" idx="13"/>
          </p:nvPr>
        </p:nvSpPr>
        <p:spPr/>
        <p:txBody>
          <a:bodyPr/>
          <a:lstStyle/>
          <a:p>
            <a:r>
              <a:rPr lang="en-GB" dirty="0" err="1"/>
              <a:t>Historique</a:t>
            </a:r>
            <a:r>
              <a:rPr lang="en-GB" dirty="0"/>
              <a:t> – </a:t>
            </a:r>
            <a:r>
              <a:rPr lang="en-GB" dirty="0" err="1"/>
              <a:t>Ligne</a:t>
            </a:r>
            <a:r>
              <a:rPr lang="en-GB" dirty="0"/>
              <a:t> du temps</a:t>
            </a:r>
          </a:p>
        </p:txBody>
      </p:sp>
      <p:sp>
        <p:nvSpPr>
          <p:cNvPr id="2" name="Slide Number Placeholder 1"/>
          <p:cNvSpPr>
            <a:spLocks noGrp="1"/>
          </p:cNvSpPr>
          <p:nvPr>
            <p:ph type="sldNum" sz="quarter" idx="12"/>
          </p:nvPr>
        </p:nvSpPr>
        <p:spPr/>
        <p:txBody>
          <a:bodyPr/>
          <a:lstStyle/>
          <a:p>
            <a:fld id="{273D814C-4FD7-BC4C-B83F-A3593BC1E3DE}" type="slidenum">
              <a:rPr lang="fr-FR" smtClean="0"/>
              <a:pPr/>
              <a:t>13</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7" name="Arrow: Pentagon 6">
            <a:extLst>
              <a:ext uri="{FF2B5EF4-FFF2-40B4-BE49-F238E27FC236}">
                <a16:creationId xmlns:a16="http://schemas.microsoft.com/office/drawing/2014/main" id="{F04525D7-411A-4702-8CB8-CEC7A27DDEF0}"/>
              </a:ext>
            </a:extLst>
          </p:cNvPr>
          <p:cNvSpPr/>
          <p:nvPr/>
        </p:nvSpPr>
        <p:spPr>
          <a:xfrm>
            <a:off x="361950" y="3448050"/>
            <a:ext cx="11353800" cy="228600"/>
          </a:xfrm>
          <a:prstGeom prst="homePlate">
            <a:avLst>
              <a:gd name="adj" fmla="val 17475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D39EA39-FECA-4396-B478-6FC7455F89D6}"/>
              </a:ext>
            </a:extLst>
          </p:cNvPr>
          <p:cNvSpPr/>
          <p:nvPr/>
        </p:nvSpPr>
        <p:spPr>
          <a:xfrm>
            <a:off x="130435" y="1832389"/>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0"/>
              </a:spcAft>
              <a:buSzPts val="1000"/>
              <a:tabLst>
                <a:tab pos="457200" algn="l"/>
              </a:tabLst>
            </a:pPr>
            <a:r>
              <a:rPr lang="nl-BE" sz="1400" dirty="0">
                <a:solidFill>
                  <a:schemeClr val="bg1">
                    <a:lumMod val="50000"/>
                  </a:schemeClr>
                </a:solidFill>
                <a:latin typeface="Calibri" panose="020F0502020204030204" pitchFamily="34" charset="0"/>
                <a:ea typeface="Times New Roman" panose="02020603050405020304" pitchFamily="18" charset="0"/>
              </a:rPr>
              <a:t>ProRail se lance avec l’échelle de performance CO2</a:t>
            </a:r>
          </a:p>
        </p:txBody>
      </p:sp>
      <p:cxnSp>
        <p:nvCxnSpPr>
          <p:cNvPr id="10" name="Straight Connector 9">
            <a:extLst>
              <a:ext uri="{FF2B5EF4-FFF2-40B4-BE49-F238E27FC236}">
                <a16:creationId xmlns:a16="http://schemas.microsoft.com/office/drawing/2014/main" id="{69BFF97B-D80A-4AE9-95E9-A03C256B7161}"/>
              </a:ext>
            </a:extLst>
          </p:cNvPr>
          <p:cNvCxnSpPr>
            <a:cxnSpLocks/>
          </p:cNvCxnSpPr>
          <p:nvPr/>
        </p:nvCxnSpPr>
        <p:spPr>
          <a:xfrm flipV="1">
            <a:off x="1234975" y="2752028"/>
            <a:ext cx="0" cy="72361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32F89D9-B59C-44CF-A7D9-FEE7F48ADEFB}"/>
              </a:ext>
            </a:extLst>
          </p:cNvPr>
          <p:cNvSpPr/>
          <p:nvPr/>
        </p:nvSpPr>
        <p:spPr>
          <a:xfrm>
            <a:off x="1234563" y="4547545"/>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SKAO constitué comme partie indépendant et responsable du processus</a:t>
            </a:r>
          </a:p>
        </p:txBody>
      </p:sp>
      <p:cxnSp>
        <p:nvCxnSpPr>
          <p:cNvPr id="13" name="Straight Connector 12">
            <a:extLst>
              <a:ext uri="{FF2B5EF4-FFF2-40B4-BE49-F238E27FC236}">
                <a16:creationId xmlns:a16="http://schemas.microsoft.com/office/drawing/2014/main" id="{468124AF-ADDD-4B2B-A813-94112CDDFE3F}"/>
              </a:ext>
            </a:extLst>
          </p:cNvPr>
          <p:cNvCxnSpPr>
            <a:cxnSpLocks/>
          </p:cNvCxnSpPr>
          <p:nvPr/>
        </p:nvCxnSpPr>
        <p:spPr>
          <a:xfrm flipV="1">
            <a:off x="3218056" y="3704293"/>
            <a:ext cx="0" cy="82099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5B1400C-B66B-47F7-A8C5-F2A15AC11D91}"/>
              </a:ext>
            </a:extLst>
          </p:cNvPr>
          <p:cNvSpPr/>
          <p:nvPr/>
        </p:nvSpPr>
        <p:spPr>
          <a:xfrm>
            <a:off x="2726261" y="1833496"/>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Version 1 du manuel</a:t>
            </a:r>
          </a:p>
        </p:txBody>
      </p:sp>
      <p:cxnSp>
        <p:nvCxnSpPr>
          <p:cNvPr id="16" name="Straight Connector 15">
            <a:extLst>
              <a:ext uri="{FF2B5EF4-FFF2-40B4-BE49-F238E27FC236}">
                <a16:creationId xmlns:a16="http://schemas.microsoft.com/office/drawing/2014/main" id="{9147F711-BD6A-471E-B92E-956BBA5FD32D}"/>
              </a:ext>
            </a:extLst>
          </p:cNvPr>
          <p:cNvCxnSpPr>
            <a:cxnSpLocks/>
          </p:cNvCxnSpPr>
          <p:nvPr/>
        </p:nvCxnSpPr>
        <p:spPr>
          <a:xfrm flipV="1">
            <a:off x="4196010" y="2724438"/>
            <a:ext cx="0" cy="72361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71F4C8-7ABB-4D54-BC17-9F6CDA65E206}"/>
              </a:ext>
            </a:extLst>
          </p:cNvPr>
          <p:cNvCxnSpPr>
            <a:cxnSpLocks/>
          </p:cNvCxnSpPr>
          <p:nvPr/>
        </p:nvCxnSpPr>
        <p:spPr>
          <a:xfrm flipV="1">
            <a:off x="6151529" y="3717749"/>
            <a:ext cx="0" cy="80753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79E0FE2-58B0-4D65-8807-1DC4FB3A0395}"/>
              </a:ext>
            </a:extLst>
          </p:cNvPr>
          <p:cNvSpPr/>
          <p:nvPr/>
        </p:nvSpPr>
        <p:spPr>
          <a:xfrm>
            <a:off x="5280199" y="1861086"/>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Version 3 du manuel</a:t>
            </a:r>
          </a:p>
        </p:txBody>
      </p:sp>
      <p:cxnSp>
        <p:nvCxnSpPr>
          <p:cNvPr id="20" name="Straight Connector 19">
            <a:extLst>
              <a:ext uri="{FF2B5EF4-FFF2-40B4-BE49-F238E27FC236}">
                <a16:creationId xmlns:a16="http://schemas.microsoft.com/office/drawing/2014/main" id="{DC1A2ED2-71CF-4EA7-90C0-68625F7558A0}"/>
              </a:ext>
            </a:extLst>
          </p:cNvPr>
          <p:cNvCxnSpPr>
            <a:cxnSpLocks/>
          </p:cNvCxnSpPr>
          <p:nvPr/>
        </p:nvCxnSpPr>
        <p:spPr>
          <a:xfrm flipV="1">
            <a:off x="7147513" y="2752028"/>
            <a:ext cx="0" cy="67697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CC3EF6-5F9D-426D-91A2-D32F707F2276}"/>
              </a:ext>
            </a:extLst>
          </p:cNvPr>
          <p:cNvSpPr/>
          <p:nvPr/>
        </p:nvSpPr>
        <p:spPr>
          <a:xfrm>
            <a:off x="6976485" y="4564179"/>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Consultation des parties prenantes en Belgique par CO2logic sur mandat de  VBA</a:t>
            </a:r>
          </a:p>
        </p:txBody>
      </p:sp>
      <p:cxnSp>
        <p:nvCxnSpPr>
          <p:cNvPr id="24" name="Straight Connector 23">
            <a:extLst>
              <a:ext uri="{FF2B5EF4-FFF2-40B4-BE49-F238E27FC236}">
                <a16:creationId xmlns:a16="http://schemas.microsoft.com/office/drawing/2014/main" id="{8427E73D-4F80-4A7F-BBF9-62C44D0382ED}"/>
              </a:ext>
            </a:extLst>
          </p:cNvPr>
          <p:cNvCxnSpPr>
            <a:cxnSpLocks/>
          </p:cNvCxnSpPr>
          <p:nvPr/>
        </p:nvCxnSpPr>
        <p:spPr>
          <a:xfrm flipH="1" flipV="1">
            <a:off x="7661040" y="3695976"/>
            <a:ext cx="1" cy="86820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2B30C63C-DA03-46FA-8252-51E045D6C8F3}"/>
              </a:ext>
            </a:extLst>
          </p:cNvPr>
          <p:cNvSpPr/>
          <p:nvPr/>
        </p:nvSpPr>
        <p:spPr>
          <a:xfrm>
            <a:off x="7866363" y="1871577"/>
            <a:ext cx="2512119"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Début du trajet co-créatif “Implémentation du plan CO2 en Belgique” avec les parties prenantes principales. </a:t>
            </a:r>
          </a:p>
        </p:txBody>
      </p:sp>
      <p:cxnSp>
        <p:nvCxnSpPr>
          <p:cNvPr id="27" name="Straight Connector 26">
            <a:extLst>
              <a:ext uri="{FF2B5EF4-FFF2-40B4-BE49-F238E27FC236}">
                <a16:creationId xmlns:a16="http://schemas.microsoft.com/office/drawing/2014/main" id="{2D2D3B0E-C458-4D9C-B001-B036A68A453A}"/>
              </a:ext>
            </a:extLst>
          </p:cNvPr>
          <p:cNvCxnSpPr>
            <a:cxnSpLocks/>
            <a:stCxn id="53" idx="0"/>
            <a:endCxn id="25" idx="2"/>
          </p:cNvCxnSpPr>
          <p:nvPr/>
        </p:nvCxnSpPr>
        <p:spPr>
          <a:xfrm flipV="1">
            <a:off x="9122423" y="2762519"/>
            <a:ext cx="0" cy="68627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51D33B09-846E-461C-8261-A939050AF62C}"/>
              </a:ext>
            </a:extLst>
          </p:cNvPr>
          <p:cNvSpPr/>
          <p:nvPr/>
        </p:nvSpPr>
        <p:spPr>
          <a:xfrm>
            <a:off x="9485611" y="4567423"/>
            <a:ext cx="2343150" cy="890942"/>
          </a:xfrm>
          <a:prstGeom prst="round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Rapport final et accord politique </a:t>
            </a:r>
          </a:p>
        </p:txBody>
      </p:sp>
      <p:cxnSp>
        <p:nvCxnSpPr>
          <p:cNvPr id="30" name="Straight Connector 29">
            <a:extLst>
              <a:ext uri="{FF2B5EF4-FFF2-40B4-BE49-F238E27FC236}">
                <a16:creationId xmlns:a16="http://schemas.microsoft.com/office/drawing/2014/main" id="{FA10EA3B-DB70-4657-B7EF-BF40549C7148}"/>
              </a:ext>
            </a:extLst>
          </p:cNvPr>
          <p:cNvCxnSpPr>
            <a:cxnSpLocks/>
          </p:cNvCxnSpPr>
          <p:nvPr/>
        </p:nvCxnSpPr>
        <p:spPr>
          <a:xfrm flipH="1" flipV="1">
            <a:off x="10179194" y="3687416"/>
            <a:ext cx="1" cy="86820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CD85757-E2F3-4CCF-8616-D1E1049C3C0F}"/>
              </a:ext>
            </a:extLst>
          </p:cNvPr>
          <p:cNvSpPr/>
          <p:nvPr/>
        </p:nvSpPr>
        <p:spPr>
          <a:xfrm>
            <a:off x="859096" y="3456244"/>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2009</a:t>
            </a:r>
          </a:p>
        </p:txBody>
      </p:sp>
      <p:sp>
        <p:nvSpPr>
          <p:cNvPr id="37" name="Rectangle: Rounded Corners 36">
            <a:extLst>
              <a:ext uri="{FF2B5EF4-FFF2-40B4-BE49-F238E27FC236}">
                <a16:creationId xmlns:a16="http://schemas.microsoft.com/office/drawing/2014/main" id="{B23093D3-101C-419A-849D-F062B79AB6B4}"/>
              </a:ext>
            </a:extLst>
          </p:cNvPr>
          <p:cNvSpPr/>
          <p:nvPr/>
        </p:nvSpPr>
        <p:spPr>
          <a:xfrm>
            <a:off x="4214641" y="4561065"/>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Version 2 du manuel</a:t>
            </a:r>
          </a:p>
        </p:txBody>
      </p:sp>
      <p:sp>
        <p:nvSpPr>
          <p:cNvPr id="46" name="Rectangle: Rounded Corners 45">
            <a:extLst>
              <a:ext uri="{FF2B5EF4-FFF2-40B4-BE49-F238E27FC236}">
                <a16:creationId xmlns:a16="http://schemas.microsoft.com/office/drawing/2014/main" id="{4D75540A-FCF4-428D-B8F0-E5664DD6297E}"/>
              </a:ext>
            </a:extLst>
          </p:cNvPr>
          <p:cNvSpPr/>
          <p:nvPr/>
        </p:nvSpPr>
        <p:spPr>
          <a:xfrm>
            <a:off x="1845627"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2010</a:t>
            </a:r>
            <a:endParaRPr lang="en-GB" sz="1400" b="1" dirty="0"/>
          </a:p>
        </p:txBody>
      </p:sp>
      <p:sp>
        <p:nvSpPr>
          <p:cNvPr id="47" name="Rectangle: Rounded Corners 46">
            <a:extLst>
              <a:ext uri="{FF2B5EF4-FFF2-40B4-BE49-F238E27FC236}">
                <a16:creationId xmlns:a16="http://schemas.microsoft.com/office/drawing/2014/main" id="{21F9C215-4F21-4A58-BED5-A4DB06FE85F7}"/>
              </a:ext>
            </a:extLst>
          </p:cNvPr>
          <p:cNvSpPr/>
          <p:nvPr/>
        </p:nvSpPr>
        <p:spPr>
          <a:xfrm>
            <a:off x="2832158"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2011</a:t>
            </a:r>
            <a:endParaRPr lang="en-GB" sz="1400" b="1" dirty="0"/>
          </a:p>
        </p:txBody>
      </p:sp>
      <p:sp>
        <p:nvSpPr>
          <p:cNvPr id="48" name="Rectangle: Rounded Corners 47">
            <a:extLst>
              <a:ext uri="{FF2B5EF4-FFF2-40B4-BE49-F238E27FC236}">
                <a16:creationId xmlns:a16="http://schemas.microsoft.com/office/drawing/2014/main" id="{AC694E7A-1F0C-4A52-B58B-9EA56A7ED07B}"/>
              </a:ext>
            </a:extLst>
          </p:cNvPr>
          <p:cNvSpPr/>
          <p:nvPr/>
        </p:nvSpPr>
        <p:spPr>
          <a:xfrm>
            <a:off x="3818689"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2012</a:t>
            </a:r>
            <a:endParaRPr lang="en-GB" sz="1400" b="1" dirty="0"/>
          </a:p>
        </p:txBody>
      </p:sp>
      <p:sp>
        <p:nvSpPr>
          <p:cNvPr id="49" name="Rectangle: Rounded Corners 48">
            <a:extLst>
              <a:ext uri="{FF2B5EF4-FFF2-40B4-BE49-F238E27FC236}">
                <a16:creationId xmlns:a16="http://schemas.microsoft.com/office/drawing/2014/main" id="{B13100CF-326D-4624-AD1A-DBD0FAC3D32F}"/>
              </a:ext>
            </a:extLst>
          </p:cNvPr>
          <p:cNvSpPr/>
          <p:nvPr/>
        </p:nvSpPr>
        <p:spPr>
          <a:xfrm>
            <a:off x="4805220" y="3458936"/>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2013</a:t>
            </a:r>
            <a:endParaRPr lang="en-GB" sz="1400" b="1" dirty="0"/>
          </a:p>
        </p:txBody>
      </p:sp>
      <p:sp>
        <p:nvSpPr>
          <p:cNvPr id="50" name="Rectangle: Rounded Corners 49">
            <a:extLst>
              <a:ext uri="{FF2B5EF4-FFF2-40B4-BE49-F238E27FC236}">
                <a16:creationId xmlns:a16="http://schemas.microsoft.com/office/drawing/2014/main" id="{25A14AE4-695B-4FF4-8873-40012DEA9A2C}"/>
              </a:ext>
            </a:extLst>
          </p:cNvPr>
          <p:cNvSpPr/>
          <p:nvPr/>
        </p:nvSpPr>
        <p:spPr>
          <a:xfrm>
            <a:off x="5791751"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2014</a:t>
            </a:r>
            <a:endParaRPr lang="en-GB" sz="1400" b="1" dirty="0"/>
          </a:p>
        </p:txBody>
      </p:sp>
      <p:sp>
        <p:nvSpPr>
          <p:cNvPr id="51" name="Rectangle: Rounded Corners 50">
            <a:extLst>
              <a:ext uri="{FF2B5EF4-FFF2-40B4-BE49-F238E27FC236}">
                <a16:creationId xmlns:a16="http://schemas.microsoft.com/office/drawing/2014/main" id="{440BF62D-21C9-4E74-87A4-EB13B58F397D}"/>
              </a:ext>
            </a:extLst>
          </p:cNvPr>
          <p:cNvSpPr/>
          <p:nvPr/>
        </p:nvSpPr>
        <p:spPr>
          <a:xfrm>
            <a:off x="6778282"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2015</a:t>
            </a:r>
            <a:endParaRPr lang="en-GB" sz="1400" b="1" dirty="0"/>
          </a:p>
        </p:txBody>
      </p:sp>
      <p:sp>
        <p:nvSpPr>
          <p:cNvPr id="52" name="Rectangle: Rounded Corners 51">
            <a:extLst>
              <a:ext uri="{FF2B5EF4-FFF2-40B4-BE49-F238E27FC236}">
                <a16:creationId xmlns:a16="http://schemas.microsoft.com/office/drawing/2014/main" id="{73B7D5BF-C976-48E4-AEF2-A936A475F8D1}"/>
              </a:ext>
            </a:extLst>
          </p:cNvPr>
          <p:cNvSpPr/>
          <p:nvPr/>
        </p:nvSpPr>
        <p:spPr>
          <a:xfrm>
            <a:off x="7764813" y="3458936"/>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2016</a:t>
            </a:r>
            <a:endParaRPr lang="en-GB" sz="1400" b="1" dirty="0"/>
          </a:p>
        </p:txBody>
      </p:sp>
      <p:sp>
        <p:nvSpPr>
          <p:cNvPr id="53" name="Rectangle: Rounded Corners 52">
            <a:extLst>
              <a:ext uri="{FF2B5EF4-FFF2-40B4-BE49-F238E27FC236}">
                <a16:creationId xmlns:a16="http://schemas.microsoft.com/office/drawing/2014/main" id="{02F19C03-B6BD-48F1-8E5B-78F5ACBE1F24}"/>
              </a:ext>
            </a:extLst>
          </p:cNvPr>
          <p:cNvSpPr/>
          <p:nvPr/>
        </p:nvSpPr>
        <p:spPr>
          <a:xfrm>
            <a:off x="8751344"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2017</a:t>
            </a:r>
            <a:endParaRPr lang="en-GB" sz="1400" b="1" dirty="0"/>
          </a:p>
        </p:txBody>
      </p:sp>
      <p:sp>
        <p:nvSpPr>
          <p:cNvPr id="54" name="Rectangle: Rounded Corners 53">
            <a:extLst>
              <a:ext uri="{FF2B5EF4-FFF2-40B4-BE49-F238E27FC236}">
                <a16:creationId xmlns:a16="http://schemas.microsoft.com/office/drawing/2014/main" id="{83CACEC4-C44C-426F-8132-813C3AF9990E}"/>
              </a:ext>
            </a:extLst>
          </p:cNvPr>
          <p:cNvSpPr/>
          <p:nvPr/>
        </p:nvSpPr>
        <p:spPr>
          <a:xfrm>
            <a:off x="9737871" y="3458936"/>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2018</a:t>
            </a:r>
            <a:endParaRPr lang="en-GB" sz="1400" b="1" dirty="0"/>
          </a:p>
        </p:txBody>
      </p:sp>
      <p:pic>
        <p:nvPicPr>
          <p:cNvPr id="55" name="Afbeelding 7">
            <a:extLst>
              <a:ext uri="{FF2B5EF4-FFF2-40B4-BE49-F238E27FC236}">
                <a16:creationId xmlns:a16="http://schemas.microsoft.com/office/drawing/2014/main" id="{B500E61A-79CE-4CE6-8EB6-BE5C0ECBB33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9552" t="1" r="58102" b="21095"/>
          <a:stretch/>
        </p:blipFill>
        <p:spPr bwMode="auto">
          <a:xfrm>
            <a:off x="1099521" y="1569335"/>
            <a:ext cx="1031672" cy="21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Afbeelding 51" descr="Stichting_klimaatvriend.jpg">
            <a:extLst>
              <a:ext uri="{FF2B5EF4-FFF2-40B4-BE49-F238E27FC236}">
                <a16:creationId xmlns:a16="http://schemas.microsoft.com/office/drawing/2014/main" id="{BA43245E-B94A-43FF-AA2B-3ACE8197FAEC}"/>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6963" y="5401221"/>
            <a:ext cx="2745790" cy="50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Afbeelding 47">
            <a:extLst>
              <a:ext uri="{FF2B5EF4-FFF2-40B4-BE49-F238E27FC236}">
                <a16:creationId xmlns:a16="http://schemas.microsoft.com/office/drawing/2014/main" id="{37EE4EA2-4D21-416E-8F21-A6A978BD81C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879" t="15643" r="33426" b="5361"/>
          <a:stretch/>
        </p:blipFill>
        <p:spPr>
          <a:xfrm>
            <a:off x="3100304" y="1535687"/>
            <a:ext cx="374650" cy="538163"/>
          </a:xfrm>
          <a:prstGeom prst="rect">
            <a:avLst/>
          </a:prstGeom>
          <a:ln>
            <a:solidFill>
              <a:schemeClr val="bg1">
                <a:lumMod val="50000"/>
              </a:schemeClr>
            </a:solidFill>
          </a:ln>
        </p:spPr>
      </p:pic>
      <p:pic>
        <p:nvPicPr>
          <p:cNvPr id="58" name="Afbeelding 47">
            <a:extLst>
              <a:ext uri="{FF2B5EF4-FFF2-40B4-BE49-F238E27FC236}">
                <a16:creationId xmlns:a16="http://schemas.microsoft.com/office/drawing/2014/main" id="{C4BF885B-B0EF-4DE0-9EE5-151A4C5B89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879" t="15643" r="33426" b="5361"/>
          <a:stretch/>
        </p:blipFill>
        <p:spPr>
          <a:xfrm>
            <a:off x="4758947" y="5234488"/>
            <a:ext cx="374650" cy="538163"/>
          </a:xfrm>
          <a:prstGeom prst="rect">
            <a:avLst/>
          </a:prstGeom>
          <a:ln>
            <a:solidFill>
              <a:schemeClr val="bg1">
                <a:lumMod val="50000"/>
              </a:schemeClr>
            </a:solidFill>
          </a:ln>
        </p:spPr>
      </p:pic>
      <p:pic>
        <p:nvPicPr>
          <p:cNvPr id="59" name="Afbeelding 47">
            <a:extLst>
              <a:ext uri="{FF2B5EF4-FFF2-40B4-BE49-F238E27FC236}">
                <a16:creationId xmlns:a16="http://schemas.microsoft.com/office/drawing/2014/main" id="{C75F33E5-266A-4535-AE28-FDD992B679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879" t="15643" r="33426" b="5361"/>
          <a:stretch/>
        </p:blipFill>
        <p:spPr>
          <a:xfrm>
            <a:off x="5641333" y="1535687"/>
            <a:ext cx="374650" cy="538163"/>
          </a:xfrm>
          <a:prstGeom prst="rect">
            <a:avLst/>
          </a:prstGeom>
          <a:ln>
            <a:solidFill>
              <a:schemeClr val="bg1">
                <a:lumMod val="50000"/>
              </a:schemeClr>
            </a:solidFill>
          </a:ln>
        </p:spPr>
      </p:pic>
      <p:pic>
        <p:nvPicPr>
          <p:cNvPr id="60" name="Image 8">
            <a:extLst>
              <a:ext uri="{FF2B5EF4-FFF2-40B4-BE49-F238E27FC236}">
                <a16:creationId xmlns:a16="http://schemas.microsoft.com/office/drawing/2014/main" id="{4BA388B8-85B2-473F-A352-3D883DFF1ED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219660" y="5699694"/>
            <a:ext cx="882760" cy="508583"/>
          </a:xfrm>
          <a:prstGeom prst="rect">
            <a:avLst/>
          </a:prstGeom>
        </p:spPr>
      </p:pic>
      <p:pic>
        <p:nvPicPr>
          <p:cNvPr id="61" name="Picture 6">
            <a:extLst>
              <a:ext uri="{FF2B5EF4-FFF2-40B4-BE49-F238E27FC236}">
                <a16:creationId xmlns:a16="http://schemas.microsoft.com/office/drawing/2014/main" id="{E1643576-6E49-45C2-B044-3F0DF797AC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5853" y="5702420"/>
            <a:ext cx="832099" cy="399195"/>
          </a:xfrm>
          <a:prstGeom prst="rect">
            <a:avLst/>
          </a:prstGeom>
        </p:spPr>
      </p:pic>
      <p:pic>
        <p:nvPicPr>
          <p:cNvPr id="1026" name="Picture 2" descr="Afbeeldingsresultaat voor vlaamse overheid">
            <a:extLst>
              <a:ext uri="{FF2B5EF4-FFF2-40B4-BE49-F238E27FC236}">
                <a16:creationId xmlns:a16="http://schemas.microsoft.com/office/drawing/2014/main" id="{677232FC-44EB-43EF-B2C6-D3FB990325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5666" y="1457996"/>
            <a:ext cx="335384" cy="3353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federale overheid">
            <a:extLst>
              <a:ext uri="{FF2B5EF4-FFF2-40B4-BE49-F238E27FC236}">
                <a16:creationId xmlns:a16="http://schemas.microsoft.com/office/drawing/2014/main" id="{6E6D15A6-29D6-4942-803E-374EE79E31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1207" y="1473420"/>
            <a:ext cx="414981" cy="335088"/>
          </a:xfrm>
          <a:prstGeom prst="rect">
            <a:avLst/>
          </a:prstGeom>
          <a:noFill/>
          <a:extLst>
            <a:ext uri="{909E8E84-426E-40DD-AFC4-6F175D3DCCD1}">
              <a14:hiddenFill xmlns:a14="http://schemas.microsoft.com/office/drawing/2010/main">
                <a:solidFill>
                  <a:srgbClr val="FFFFFF"/>
                </a:solidFill>
              </a14:hiddenFill>
            </a:ext>
          </a:extLst>
        </p:spPr>
      </p:pic>
      <p:sp>
        <p:nvSpPr>
          <p:cNvPr id="73" name="AutoShape 8" descr="Wallonie">
            <a:extLst>
              <a:ext uri="{FF2B5EF4-FFF2-40B4-BE49-F238E27FC236}">
                <a16:creationId xmlns:a16="http://schemas.microsoft.com/office/drawing/2014/main" id="{0671C8F6-3E65-4F96-B4EE-91A5141E7F8B}"/>
              </a:ext>
            </a:extLst>
          </p:cNvPr>
          <p:cNvSpPr>
            <a:spLocks noChangeAspect="1" noChangeArrowheads="1"/>
          </p:cNvSpPr>
          <p:nvPr/>
        </p:nvSpPr>
        <p:spPr bwMode="auto">
          <a:xfrm>
            <a:off x="8436654" y="967725"/>
            <a:ext cx="64162" cy="641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Afbeeldingsresultaat voor waalse overheid">
            <a:extLst>
              <a:ext uri="{FF2B5EF4-FFF2-40B4-BE49-F238E27FC236}">
                <a16:creationId xmlns:a16="http://schemas.microsoft.com/office/drawing/2014/main" id="{D11BEAF5-E755-4C5C-B22F-C33A2C6050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68862" y="1430970"/>
            <a:ext cx="401016" cy="4010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brusselse overheid">
            <a:extLst>
              <a:ext uri="{FF2B5EF4-FFF2-40B4-BE49-F238E27FC236}">
                <a16:creationId xmlns:a16="http://schemas.microsoft.com/office/drawing/2014/main" id="{EEA63AAA-EAFD-495C-BEBC-C0F3C987D5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8142" y="1504553"/>
            <a:ext cx="409232" cy="27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34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2. CO2-Prestatieladder</a:t>
            </a:r>
          </a:p>
        </p:txBody>
      </p:sp>
      <p:sp>
        <p:nvSpPr>
          <p:cNvPr id="4" name="Espace réservé du contenu 3"/>
          <p:cNvSpPr>
            <a:spLocks noGrp="1"/>
          </p:cNvSpPr>
          <p:nvPr>
            <p:ph sz="half" idx="13"/>
          </p:nvPr>
        </p:nvSpPr>
        <p:spPr/>
        <p:txBody>
          <a:bodyPr/>
          <a:lstStyle/>
          <a:p>
            <a:r>
              <a:rPr lang="en-GB" dirty="0" err="1"/>
              <a:t>Achtergrond</a:t>
            </a:r>
            <a:r>
              <a:rPr lang="en-GB" dirty="0"/>
              <a:t> - </a:t>
            </a:r>
            <a:r>
              <a:rPr lang="en-GB" dirty="0" err="1"/>
              <a:t>tijdslijn</a:t>
            </a:r>
            <a:endParaRPr lang="en-GB" dirty="0"/>
          </a:p>
        </p:txBody>
      </p:sp>
      <p:sp>
        <p:nvSpPr>
          <p:cNvPr id="2" name="Slide Number Placeholder 1"/>
          <p:cNvSpPr>
            <a:spLocks noGrp="1"/>
          </p:cNvSpPr>
          <p:nvPr>
            <p:ph type="sldNum" sz="quarter" idx="12"/>
          </p:nvPr>
        </p:nvSpPr>
        <p:spPr/>
        <p:txBody>
          <a:bodyPr/>
          <a:lstStyle/>
          <a:p>
            <a:fld id="{273D814C-4FD7-BC4C-B83F-A3593BC1E3DE}" type="slidenum">
              <a:rPr lang="fr-FR" smtClean="0"/>
              <a:pPr/>
              <a:t>14</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7" name="Arrow: Pentagon 6">
            <a:extLst>
              <a:ext uri="{FF2B5EF4-FFF2-40B4-BE49-F238E27FC236}">
                <a16:creationId xmlns:a16="http://schemas.microsoft.com/office/drawing/2014/main" id="{F04525D7-411A-4702-8CB8-CEC7A27DDEF0}"/>
              </a:ext>
            </a:extLst>
          </p:cNvPr>
          <p:cNvSpPr/>
          <p:nvPr/>
        </p:nvSpPr>
        <p:spPr>
          <a:xfrm>
            <a:off x="361950" y="3448050"/>
            <a:ext cx="11353800" cy="228600"/>
          </a:xfrm>
          <a:prstGeom prst="homePlate">
            <a:avLst>
              <a:gd name="adj" fmla="val 17475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D39EA39-FECA-4396-B478-6FC7455F89D6}"/>
              </a:ext>
            </a:extLst>
          </p:cNvPr>
          <p:cNvSpPr/>
          <p:nvPr/>
        </p:nvSpPr>
        <p:spPr>
          <a:xfrm>
            <a:off x="130435" y="1832389"/>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0"/>
              </a:spcAft>
              <a:buSzPts val="1000"/>
              <a:tabLst>
                <a:tab pos="457200" algn="l"/>
              </a:tabLst>
            </a:pPr>
            <a:r>
              <a:rPr lang="nl-BE" sz="1400" dirty="0">
                <a:solidFill>
                  <a:schemeClr val="bg1">
                    <a:lumMod val="50000"/>
                  </a:schemeClr>
                </a:solidFill>
                <a:latin typeface="Calibri" panose="020F0502020204030204" pitchFamily="34" charset="0"/>
                <a:ea typeface="Times New Roman" panose="02020603050405020304" pitchFamily="18" charset="0"/>
              </a:rPr>
              <a:t>ProRail start met CO2-Prestatieladder</a:t>
            </a:r>
          </a:p>
        </p:txBody>
      </p:sp>
      <p:cxnSp>
        <p:nvCxnSpPr>
          <p:cNvPr id="10" name="Straight Connector 9">
            <a:extLst>
              <a:ext uri="{FF2B5EF4-FFF2-40B4-BE49-F238E27FC236}">
                <a16:creationId xmlns:a16="http://schemas.microsoft.com/office/drawing/2014/main" id="{69BFF97B-D80A-4AE9-95E9-A03C256B7161}"/>
              </a:ext>
            </a:extLst>
          </p:cNvPr>
          <p:cNvCxnSpPr>
            <a:cxnSpLocks/>
          </p:cNvCxnSpPr>
          <p:nvPr/>
        </p:nvCxnSpPr>
        <p:spPr>
          <a:xfrm flipV="1">
            <a:off x="1234975" y="2752028"/>
            <a:ext cx="0" cy="72361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32F89D9-B59C-44CF-A7D9-FEE7F48ADEFB}"/>
              </a:ext>
            </a:extLst>
          </p:cNvPr>
          <p:cNvSpPr/>
          <p:nvPr/>
        </p:nvSpPr>
        <p:spPr>
          <a:xfrm>
            <a:off x="1234563" y="4547545"/>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SKAO opgericht als onafhankelijke partij en schemabeheerder</a:t>
            </a:r>
          </a:p>
        </p:txBody>
      </p:sp>
      <p:cxnSp>
        <p:nvCxnSpPr>
          <p:cNvPr id="13" name="Straight Connector 12">
            <a:extLst>
              <a:ext uri="{FF2B5EF4-FFF2-40B4-BE49-F238E27FC236}">
                <a16:creationId xmlns:a16="http://schemas.microsoft.com/office/drawing/2014/main" id="{468124AF-ADDD-4B2B-A813-94112CDDFE3F}"/>
              </a:ext>
            </a:extLst>
          </p:cNvPr>
          <p:cNvCxnSpPr>
            <a:cxnSpLocks/>
          </p:cNvCxnSpPr>
          <p:nvPr/>
        </p:nvCxnSpPr>
        <p:spPr>
          <a:xfrm flipV="1">
            <a:off x="3218056" y="3704293"/>
            <a:ext cx="0" cy="82099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5B1400C-B66B-47F7-A8C5-F2A15AC11D91}"/>
              </a:ext>
            </a:extLst>
          </p:cNvPr>
          <p:cNvSpPr/>
          <p:nvPr/>
        </p:nvSpPr>
        <p:spPr>
          <a:xfrm>
            <a:off x="2726261" y="1833496"/>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Versie 1 Handboek</a:t>
            </a:r>
          </a:p>
        </p:txBody>
      </p:sp>
      <p:cxnSp>
        <p:nvCxnSpPr>
          <p:cNvPr id="16" name="Straight Connector 15">
            <a:extLst>
              <a:ext uri="{FF2B5EF4-FFF2-40B4-BE49-F238E27FC236}">
                <a16:creationId xmlns:a16="http://schemas.microsoft.com/office/drawing/2014/main" id="{9147F711-BD6A-471E-B92E-956BBA5FD32D}"/>
              </a:ext>
            </a:extLst>
          </p:cNvPr>
          <p:cNvCxnSpPr>
            <a:cxnSpLocks/>
          </p:cNvCxnSpPr>
          <p:nvPr/>
        </p:nvCxnSpPr>
        <p:spPr>
          <a:xfrm flipV="1">
            <a:off x="4196010" y="2724438"/>
            <a:ext cx="0" cy="72361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71F4C8-7ABB-4D54-BC17-9F6CDA65E206}"/>
              </a:ext>
            </a:extLst>
          </p:cNvPr>
          <p:cNvCxnSpPr>
            <a:cxnSpLocks/>
          </p:cNvCxnSpPr>
          <p:nvPr/>
        </p:nvCxnSpPr>
        <p:spPr>
          <a:xfrm flipV="1">
            <a:off x="6151529" y="3717749"/>
            <a:ext cx="0" cy="80753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79E0FE2-58B0-4D65-8807-1DC4FB3A0395}"/>
              </a:ext>
            </a:extLst>
          </p:cNvPr>
          <p:cNvSpPr/>
          <p:nvPr/>
        </p:nvSpPr>
        <p:spPr>
          <a:xfrm>
            <a:off x="5280199" y="1861086"/>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Versie 3 Handboek</a:t>
            </a:r>
          </a:p>
        </p:txBody>
      </p:sp>
      <p:cxnSp>
        <p:nvCxnSpPr>
          <p:cNvPr id="20" name="Straight Connector 19">
            <a:extLst>
              <a:ext uri="{FF2B5EF4-FFF2-40B4-BE49-F238E27FC236}">
                <a16:creationId xmlns:a16="http://schemas.microsoft.com/office/drawing/2014/main" id="{DC1A2ED2-71CF-4EA7-90C0-68625F7558A0}"/>
              </a:ext>
            </a:extLst>
          </p:cNvPr>
          <p:cNvCxnSpPr>
            <a:cxnSpLocks/>
          </p:cNvCxnSpPr>
          <p:nvPr/>
        </p:nvCxnSpPr>
        <p:spPr>
          <a:xfrm flipV="1">
            <a:off x="7147513" y="2752028"/>
            <a:ext cx="0" cy="67697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CC3EF6-5F9D-426D-91A2-D32F707F2276}"/>
              </a:ext>
            </a:extLst>
          </p:cNvPr>
          <p:cNvSpPr/>
          <p:nvPr/>
        </p:nvSpPr>
        <p:spPr>
          <a:xfrm>
            <a:off x="6976485" y="4564179"/>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Stakeholder consultatie in België </a:t>
            </a:r>
            <a:r>
              <a:rPr lang="nl-BE" sz="1400" dirty="0" err="1">
                <a:solidFill>
                  <a:schemeClr val="bg1">
                    <a:lumMod val="50000"/>
                  </a:schemeClr>
                </a:solidFill>
                <a:latin typeface="Calibri" panose="020F0502020204030204" pitchFamily="34" charset="0"/>
              </a:rPr>
              <a:t>dr</a:t>
            </a:r>
            <a:r>
              <a:rPr lang="nl-BE" sz="1400" dirty="0">
                <a:solidFill>
                  <a:schemeClr val="bg1">
                    <a:lumMod val="50000"/>
                  </a:schemeClr>
                </a:solidFill>
                <a:latin typeface="Calibri" panose="020F0502020204030204" pitchFamily="34" charset="0"/>
              </a:rPr>
              <a:t> CO2logic i.o.v. VBA</a:t>
            </a:r>
          </a:p>
        </p:txBody>
      </p:sp>
      <p:cxnSp>
        <p:nvCxnSpPr>
          <p:cNvPr id="24" name="Straight Connector 23">
            <a:extLst>
              <a:ext uri="{FF2B5EF4-FFF2-40B4-BE49-F238E27FC236}">
                <a16:creationId xmlns:a16="http://schemas.microsoft.com/office/drawing/2014/main" id="{8427E73D-4F80-4A7F-BBF9-62C44D0382ED}"/>
              </a:ext>
            </a:extLst>
          </p:cNvPr>
          <p:cNvCxnSpPr>
            <a:cxnSpLocks/>
          </p:cNvCxnSpPr>
          <p:nvPr/>
        </p:nvCxnSpPr>
        <p:spPr>
          <a:xfrm flipH="1" flipV="1">
            <a:off x="7661040" y="3695976"/>
            <a:ext cx="1" cy="86820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2B30C63C-DA03-46FA-8252-51E045D6C8F3}"/>
              </a:ext>
            </a:extLst>
          </p:cNvPr>
          <p:cNvSpPr/>
          <p:nvPr/>
        </p:nvSpPr>
        <p:spPr>
          <a:xfrm>
            <a:off x="7922766" y="1853531"/>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Start co-creatief traject “implementatie CO2 PL in BE” met belangrijkste stakeholders. </a:t>
            </a:r>
          </a:p>
        </p:txBody>
      </p:sp>
      <p:cxnSp>
        <p:nvCxnSpPr>
          <p:cNvPr id="27" name="Straight Connector 26">
            <a:extLst>
              <a:ext uri="{FF2B5EF4-FFF2-40B4-BE49-F238E27FC236}">
                <a16:creationId xmlns:a16="http://schemas.microsoft.com/office/drawing/2014/main" id="{2D2D3B0E-C458-4D9C-B001-B036A68A453A}"/>
              </a:ext>
            </a:extLst>
          </p:cNvPr>
          <p:cNvCxnSpPr>
            <a:cxnSpLocks/>
            <a:endCxn id="25" idx="2"/>
          </p:cNvCxnSpPr>
          <p:nvPr/>
        </p:nvCxnSpPr>
        <p:spPr>
          <a:xfrm flipV="1">
            <a:off x="9094341" y="2744473"/>
            <a:ext cx="0" cy="70357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51D33B09-846E-461C-8261-A939050AF62C}"/>
              </a:ext>
            </a:extLst>
          </p:cNvPr>
          <p:cNvSpPr/>
          <p:nvPr/>
        </p:nvSpPr>
        <p:spPr>
          <a:xfrm>
            <a:off x="9485611" y="4567423"/>
            <a:ext cx="2343150" cy="890942"/>
          </a:xfrm>
          <a:prstGeom prst="round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Eindverslag en politiek akkoord</a:t>
            </a:r>
          </a:p>
        </p:txBody>
      </p:sp>
      <p:cxnSp>
        <p:nvCxnSpPr>
          <p:cNvPr id="30" name="Straight Connector 29">
            <a:extLst>
              <a:ext uri="{FF2B5EF4-FFF2-40B4-BE49-F238E27FC236}">
                <a16:creationId xmlns:a16="http://schemas.microsoft.com/office/drawing/2014/main" id="{FA10EA3B-DB70-4657-B7EF-BF40549C7148}"/>
              </a:ext>
            </a:extLst>
          </p:cNvPr>
          <p:cNvCxnSpPr>
            <a:cxnSpLocks/>
          </p:cNvCxnSpPr>
          <p:nvPr/>
        </p:nvCxnSpPr>
        <p:spPr>
          <a:xfrm flipH="1" flipV="1">
            <a:off x="10179194" y="3687416"/>
            <a:ext cx="1" cy="86820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CD85757-E2F3-4CCF-8616-D1E1049C3C0F}"/>
              </a:ext>
            </a:extLst>
          </p:cNvPr>
          <p:cNvSpPr/>
          <p:nvPr/>
        </p:nvSpPr>
        <p:spPr>
          <a:xfrm>
            <a:off x="859096" y="3456244"/>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2009</a:t>
            </a:r>
          </a:p>
        </p:txBody>
      </p:sp>
      <p:sp>
        <p:nvSpPr>
          <p:cNvPr id="37" name="Rectangle: Rounded Corners 36">
            <a:extLst>
              <a:ext uri="{FF2B5EF4-FFF2-40B4-BE49-F238E27FC236}">
                <a16:creationId xmlns:a16="http://schemas.microsoft.com/office/drawing/2014/main" id="{B23093D3-101C-419A-849D-F062B79AB6B4}"/>
              </a:ext>
            </a:extLst>
          </p:cNvPr>
          <p:cNvSpPr/>
          <p:nvPr/>
        </p:nvSpPr>
        <p:spPr>
          <a:xfrm>
            <a:off x="4214641" y="4561065"/>
            <a:ext cx="2343150" cy="890942"/>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457200" algn="l"/>
              </a:tabLst>
            </a:pPr>
            <a:r>
              <a:rPr lang="nl-BE" sz="1400" dirty="0">
                <a:solidFill>
                  <a:schemeClr val="bg1">
                    <a:lumMod val="50000"/>
                  </a:schemeClr>
                </a:solidFill>
                <a:latin typeface="Calibri" panose="020F0502020204030204" pitchFamily="34" charset="0"/>
              </a:rPr>
              <a:t>Versie 2 Handboek</a:t>
            </a:r>
          </a:p>
        </p:txBody>
      </p:sp>
      <p:sp>
        <p:nvSpPr>
          <p:cNvPr id="46" name="Rectangle: Rounded Corners 45">
            <a:extLst>
              <a:ext uri="{FF2B5EF4-FFF2-40B4-BE49-F238E27FC236}">
                <a16:creationId xmlns:a16="http://schemas.microsoft.com/office/drawing/2014/main" id="{4D75540A-FCF4-428D-B8F0-E5664DD6297E}"/>
              </a:ext>
            </a:extLst>
          </p:cNvPr>
          <p:cNvSpPr/>
          <p:nvPr/>
        </p:nvSpPr>
        <p:spPr>
          <a:xfrm>
            <a:off x="1845627"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2010</a:t>
            </a:r>
            <a:endParaRPr lang="en-GB" sz="1400" b="1" dirty="0"/>
          </a:p>
        </p:txBody>
      </p:sp>
      <p:sp>
        <p:nvSpPr>
          <p:cNvPr id="47" name="Rectangle: Rounded Corners 46">
            <a:extLst>
              <a:ext uri="{FF2B5EF4-FFF2-40B4-BE49-F238E27FC236}">
                <a16:creationId xmlns:a16="http://schemas.microsoft.com/office/drawing/2014/main" id="{21F9C215-4F21-4A58-BED5-A4DB06FE85F7}"/>
              </a:ext>
            </a:extLst>
          </p:cNvPr>
          <p:cNvSpPr/>
          <p:nvPr/>
        </p:nvSpPr>
        <p:spPr>
          <a:xfrm>
            <a:off x="2832158"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2011</a:t>
            </a:r>
            <a:endParaRPr lang="en-GB" sz="1400" b="1" dirty="0"/>
          </a:p>
        </p:txBody>
      </p:sp>
      <p:sp>
        <p:nvSpPr>
          <p:cNvPr id="48" name="Rectangle: Rounded Corners 47">
            <a:extLst>
              <a:ext uri="{FF2B5EF4-FFF2-40B4-BE49-F238E27FC236}">
                <a16:creationId xmlns:a16="http://schemas.microsoft.com/office/drawing/2014/main" id="{AC694E7A-1F0C-4A52-B58B-9EA56A7ED07B}"/>
              </a:ext>
            </a:extLst>
          </p:cNvPr>
          <p:cNvSpPr/>
          <p:nvPr/>
        </p:nvSpPr>
        <p:spPr>
          <a:xfrm>
            <a:off x="3818689"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2012</a:t>
            </a:r>
            <a:endParaRPr lang="en-GB" sz="1400" b="1" dirty="0"/>
          </a:p>
        </p:txBody>
      </p:sp>
      <p:sp>
        <p:nvSpPr>
          <p:cNvPr id="49" name="Rectangle: Rounded Corners 48">
            <a:extLst>
              <a:ext uri="{FF2B5EF4-FFF2-40B4-BE49-F238E27FC236}">
                <a16:creationId xmlns:a16="http://schemas.microsoft.com/office/drawing/2014/main" id="{B13100CF-326D-4624-AD1A-DBD0FAC3D32F}"/>
              </a:ext>
            </a:extLst>
          </p:cNvPr>
          <p:cNvSpPr/>
          <p:nvPr/>
        </p:nvSpPr>
        <p:spPr>
          <a:xfrm>
            <a:off x="4805220" y="3458936"/>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2013</a:t>
            </a:r>
            <a:endParaRPr lang="en-GB" sz="1400" b="1" dirty="0"/>
          </a:p>
        </p:txBody>
      </p:sp>
      <p:sp>
        <p:nvSpPr>
          <p:cNvPr id="50" name="Rectangle: Rounded Corners 49">
            <a:extLst>
              <a:ext uri="{FF2B5EF4-FFF2-40B4-BE49-F238E27FC236}">
                <a16:creationId xmlns:a16="http://schemas.microsoft.com/office/drawing/2014/main" id="{25A14AE4-695B-4FF4-8873-40012DEA9A2C}"/>
              </a:ext>
            </a:extLst>
          </p:cNvPr>
          <p:cNvSpPr/>
          <p:nvPr/>
        </p:nvSpPr>
        <p:spPr>
          <a:xfrm>
            <a:off x="5791751"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2014</a:t>
            </a:r>
            <a:endParaRPr lang="en-GB" sz="1400" b="1" dirty="0"/>
          </a:p>
        </p:txBody>
      </p:sp>
      <p:sp>
        <p:nvSpPr>
          <p:cNvPr id="51" name="Rectangle: Rounded Corners 50">
            <a:extLst>
              <a:ext uri="{FF2B5EF4-FFF2-40B4-BE49-F238E27FC236}">
                <a16:creationId xmlns:a16="http://schemas.microsoft.com/office/drawing/2014/main" id="{440BF62D-21C9-4E74-87A4-EB13B58F397D}"/>
              </a:ext>
            </a:extLst>
          </p:cNvPr>
          <p:cNvSpPr/>
          <p:nvPr/>
        </p:nvSpPr>
        <p:spPr>
          <a:xfrm>
            <a:off x="6778282"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2015</a:t>
            </a:r>
            <a:endParaRPr lang="en-GB" sz="1400" b="1" dirty="0"/>
          </a:p>
        </p:txBody>
      </p:sp>
      <p:sp>
        <p:nvSpPr>
          <p:cNvPr id="52" name="Rectangle: Rounded Corners 51">
            <a:extLst>
              <a:ext uri="{FF2B5EF4-FFF2-40B4-BE49-F238E27FC236}">
                <a16:creationId xmlns:a16="http://schemas.microsoft.com/office/drawing/2014/main" id="{73B7D5BF-C976-48E4-AEF2-A936A475F8D1}"/>
              </a:ext>
            </a:extLst>
          </p:cNvPr>
          <p:cNvSpPr/>
          <p:nvPr/>
        </p:nvSpPr>
        <p:spPr>
          <a:xfrm>
            <a:off x="7764813" y="3458936"/>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2016</a:t>
            </a:r>
            <a:endParaRPr lang="en-GB" sz="1400" b="1" dirty="0"/>
          </a:p>
        </p:txBody>
      </p:sp>
      <p:sp>
        <p:nvSpPr>
          <p:cNvPr id="53" name="Rectangle: Rounded Corners 52">
            <a:extLst>
              <a:ext uri="{FF2B5EF4-FFF2-40B4-BE49-F238E27FC236}">
                <a16:creationId xmlns:a16="http://schemas.microsoft.com/office/drawing/2014/main" id="{02F19C03-B6BD-48F1-8E5B-78F5ACBE1F24}"/>
              </a:ext>
            </a:extLst>
          </p:cNvPr>
          <p:cNvSpPr/>
          <p:nvPr/>
        </p:nvSpPr>
        <p:spPr>
          <a:xfrm>
            <a:off x="8751344" y="3448790"/>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2017</a:t>
            </a:r>
            <a:endParaRPr lang="en-GB" sz="1400" b="1" dirty="0"/>
          </a:p>
        </p:txBody>
      </p:sp>
      <p:sp>
        <p:nvSpPr>
          <p:cNvPr id="54" name="Rectangle: Rounded Corners 53">
            <a:extLst>
              <a:ext uri="{FF2B5EF4-FFF2-40B4-BE49-F238E27FC236}">
                <a16:creationId xmlns:a16="http://schemas.microsoft.com/office/drawing/2014/main" id="{83CACEC4-C44C-426F-8132-813C3AF9990E}"/>
              </a:ext>
            </a:extLst>
          </p:cNvPr>
          <p:cNvSpPr/>
          <p:nvPr/>
        </p:nvSpPr>
        <p:spPr>
          <a:xfrm>
            <a:off x="9737871" y="3458936"/>
            <a:ext cx="742158" cy="2204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2018</a:t>
            </a:r>
            <a:endParaRPr lang="en-GB" sz="1400" b="1" dirty="0"/>
          </a:p>
        </p:txBody>
      </p:sp>
      <p:pic>
        <p:nvPicPr>
          <p:cNvPr id="55" name="Afbeelding 7">
            <a:extLst>
              <a:ext uri="{FF2B5EF4-FFF2-40B4-BE49-F238E27FC236}">
                <a16:creationId xmlns:a16="http://schemas.microsoft.com/office/drawing/2014/main" id="{B500E61A-79CE-4CE6-8EB6-BE5C0ECBB33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9552" t="1" r="58102" b="21095"/>
          <a:stretch/>
        </p:blipFill>
        <p:spPr bwMode="auto">
          <a:xfrm>
            <a:off x="1099521" y="1569335"/>
            <a:ext cx="1031672" cy="21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Afbeelding 51" descr="Stichting_klimaatvriend.jpg">
            <a:extLst>
              <a:ext uri="{FF2B5EF4-FFF2-40B4-BE49-F238E27FC236}">
                <a16:creationId xmlns:a16="http://schemas.microsoft.com/office/drawing/2014/main" id="{BA43245E-B94A-43FF-AA2B-3ACE8197FAEC}"/>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6963" y="5401221"/>
            <a:ext cx="2745790" cy="50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Afbeelding 47">
            <a:extLst>
              <a:ext uri="{FF2B5EF4-FFF2-40B4-BE49-F238E27FC236}">
                <a16:creationId xmlns:a16="http://schemas.microsoft.com/office/drawing/2014/main" id="{37EE4EA2-4D21-416E-8F21-A6A978BD81C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879" t="15643" r="33426" b="5361"/>
          <a:stretch/>
        </p:blipFill>
        <p:spPr>
          <a:xfrm>
            <a:off x="3100304" y="1535687"/>
            <a:ext cx="374650" cy="538163"/>
          </a:xfrm>
          <a:prstGeom prst="rect">
            <a:avLst/>
          </a:prstGeom>
          <a:ln>
            <a:solidFill>
              <a:schemeClr val="bg1">
                <a:lumMod val="50000"/>
              </a:schemeClr>
            </a:solidFill>
          </a:ln>
        </p:spPr>
      </p:pic>
      <p:pic>
        <p:nvPicPr>
          <p:cNvPr id="58" name="Afbeelding 47">
            <a:extLst>
              <a:ext uri="{FF2B5EF4-FFF2-40B4-BE49-F238E27FC236}">
                <a16:creationId xmlns:a16="http://schemas.microsoft.com/office/drawing/2014/main" id="{C4BF885B-B0EF-4DE0-9EE5-151A4C5B89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879" t="15643" r="33426" b="5361"/>
          <a:stretch/>
        </p:blipFill>
        <p:spPr>
          <a:xfrm>
            <a:off x="4758947" y="5234488"/>
            <a:ext cx="374650" cy="538163"/>
          </a:xfrm>
          <a:prstGeom prst="rect">
            <a:avLst/>
          </a:prstGeom>
          <a:ln>
            <a:solidFill>
              <a:schemeClr val="bg1">
                <a:lumMod val="50000"/>
              </a:schemeClr>
            </a:solidFill>
          </a:ln>
        </p:spPr>
      </p:pic>
      <p:pic>
        <p:nvPicPr>
          <p:cNvPr id="59" name="Afbeelding 47">
            <a:extLst>
              <a:ext uri="{FF2B5EF4-FFF2-40B4-BE49-F238E27FC236}">
                <a16:creationId xmlns:a16="http://schemas.microsoft.com/office/drawing/2014/main" id="{C75F33E5-266A-4535-AE28-FDD992B679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879" t="15643" r="33426" b="5361"/>
          <a:stretch/>
        </p:blipFill>
        <p:spPr>
          <a:xfrm>
            <a:off x="5641333" y="1535687"/>
            <a:ext cx="374650" cy="538163"/>
          </a:xfrm>
          <a:prstGeom prst="rect">
            <a:avLst/>
          </a:prstGeom>
          <a:ln>
            <a:solidFill>
              <a:schemeClr val="bg1">
                <a:lumMod val="50000"/>
              </a:schemeClr>
            </a:solidFill>
          </a:ln>
        </p:spPr>
      </p:pic>
      <p:pic>
        <p:nvPicPr>
          <p:cNvPr id="60" name="Image 8">
            <a:extLst>
              <a:ext uri="{FF2B5EF4-FFF2-40B4-BE49-F238E27FC236}">
                <a16:creationId xmlns:a16="http://schemas.microsoft.com/office/drawing/2014/main" id="{4BA388B8-85B2-473F-A352-3D883DFF1ED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96834" y="5367572"/>
            <a:ext cx="882760" cy="508583"/>
          </a:xfrm>
          <a:prstGeom prst="rect">
            <a:avLst/>
          </a:prstGeom>
        </p:spPr>
      </p:pic>
      <p:pic>
        <p:nvPicPr>
          <p:cNvPr id="61" name="Picture 6">
            <a:extLst>
              <a:ext uri="{FF2B5EF4-FFF2-40B4-BE49-F238E27FC236}">
                <a16:creationId xmlns:a16="http://schemas.microsoft.com/office/drawing/2014/main" id="{E1643576-6E49-45C2-B044-3F0DF797AC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362" y="5373624"/>
            <a:ext cx="832099" cy="399195"/>
          </a:xfrm>
          <a:prstGeom prst="rect">
            <a:avLst/>
          </a:prstGeom>
        </p:spPr>
      </p:pic>
      <p:pic>
        <p:nvPicPr>
          <p:cNvPr id="1026" name="Picture 2" descr="Afbeeldingsresultaat voor vlaamse overheid">
            <a:extLst>
              <a:ext uri="{FF2B5EF4-FFF2-40B4-BE49-F238E27FC236}">
                <a16:creationId xmlns:a16="http://schemas.microsoft.com/office/drawing/2014/main" id="{677232FC-44EB-43EF-B2C6-D3FB990325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5666" y="1457996"/>
            <a:ext cx="335384" cy="3353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federale overheid">
            <a:extLst>
              <a:ext uri="{FF2B5EF4-FFF2-40B4-BE49-F238E27FC236}">
                <a16:creationId xmlns:a16="http://schemas.microsoft.com/office/drawing/2014/main" id="{6E6D15A6-29D6-4942-803E-374EE79E31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1207" y="1473420"/>
            <a:ext cx="414981" cy="335088"/>
          </a:xfrm>
          <a:prstGeom prst="rect">
            <a:avLst/>
          </a:prstGeom>
          <a:noFill/>
          <a:extLst>
            <a:ext uri="{909E8E84-426E-40DD-AFC4-6F175D3DCCD1}">
              <a14:hiddenFill xmlns:a14="http://schemas.microsoft.com/office/drawing/2010/main">
                <a:solidFill>
                  <a:srgbClr val="FFFFFF"/>
                </a:solidFill>
              </a14:hiddenFill>
            </a:ext>
          </a:extLst>
        </p:spPr>
      </p:pic>
      <p:sp>
        <p:nvSpPr>
          <p:cNvPr id="73" name="AutoShape 8" descr="Wallonie">
            <a:extLst>
              <a:ext uri="{FF2B5EF4-FFF2-40B4-BE49-F238E27FC236}">
                <a16:creationId xmlns:a16="http://schemas.microsoft.com/office/drawing/2014/main" id="{0671C8F6-3E65-4F96-B4EE-91A5141E7F8B}"/>
              </a:ext>
            </a:extLst>
          </p:cNvPr>
          <p:cNvSpPr>
            <a:spLocks noChangeAspect="1" noChangeArrowheads="1"/>
          </p:cNvSpPr>
          <p:nvPr/>
        </p:nvSpPr>
        <p:spPr bwMode="auto">
          <a:xfrm>
            <a:off x="8436654" y="967725"/>
            <a:ext cx="64162" cy="641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Afbeeldingsresultaat voor waalse overheid">
            <a:extLst>
              <a:ext uri="{FF2B5EF4-FFF2-40B4-BE49-F238E27FC236}">
                <a16:creationId xmlns:a16="http://schemas.microsoft.com/office/drawing/2014/main" id="{D11BEAF5-E755-4C5C-B22F-C33A2C6050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68862" y="1430970"/>
            <a:ext cx="401016" cy="4010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brusselse overheid">
            <a:extLst>
              <a:ext uri="{FF2B5EF4-FFF2-40B4-BE49-F238E27FC236}">
                <a16:creationId xmlns:a16="http://schemas.microsoft.com/office/drawing/2014/main" id="{EEA63AAA-EAFD-495C-BEBC-C0F3C987D5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8142" y="1504553"/>
            <a:ext cx="409232" cy="27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293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Afbeeldingsresultaat voor confederatie bouw">
            <a:extLst>
              <a:ext uri="{FF2B5EF4-FFF2-40B4-BE49-F238E27FC236}">
                <a16:creationId xmlns:a16="http://schemas.microsoft.com/office/drawing/2014/main" id="{FDE9FF18-FF30-43DF-B444-7E73E684B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545" y="3226587"/>
            <a:ext cx="1395414" cy="642736"/>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p:cNvSpPr>
            <a:spLocks noGrp="1"/>
          </p:cNvSpPr>
          <p:nvPr>
            <p:ph type="title"/>
          </p:nvPr>
        </p:nvSpPr>
        <p:spPr>
          <a:xfrm>
            <a:off x="207264" y="114303"/>
            <a:ext cx="10314432" cy="619698"/>
          </a:xfrm>
        </p:spPr>
        <p:txBody>
          <a:bodyPr/>
          <a:lstStyle/>
          <a:p>
            <a:r>
              <a:rPr lang="en-GB" dirty="0"/>
              <a:t>2. CO2-Prestatieladder</a:t>
            </a:r>
          </a:p>
        </p:txBody>
      </p:sp>
      <p:sp>
        <p:nvSpPr>
          <p:cNvPr id="4" name="Espace réservé du contenu 3"/>
          <p:cNvSpPr>
            <a:spLocks noGrp="1"/>
          </p:cNvSpPr>
          <p:nvPr>
            <p:ph sz="half" idx="13"/>
          </p:nvPr>
        </p:nvSpPr>
        <p:spPr/>
        <p:txBody>
          <a:bodyPr/>
          <a:lstStyle/>
          <a:p>
            <a:r>
              <a:rPr lang="en-GB" dirty="0" err="1"/>
              <a:t>Historique</a:t>
            </a:r>
            <a:r>
              <a:rPr lang="en-GB" dirty="0"/>
              <a:t> – </a:t>
            </a:r>
            <a:r>
              <a:rPr lang="en-GB" dirty="0" err="1"/>
              <a:t>groupes</a:t>
            </a:r>
            <a:r>
              <a:rPr lang="en-GB" dirty="0"/>
              <a:t> de travail</a:t>
            </a:r>
          </a:p>
        </p:txBody>
      </p:sp>
      <p:sp>
        <p:nvSpPr>
          <p:cNvPr id="2" name="Slide Number Placeholder 1"/>
          <p:cNvSpPr>
            <a:spLocks noGrp="1"/>
          </p:cNvSpPr>
          <p:nvPr>
            <p:ph type="sldNum" sz="quarter" idx="12"/>
          </p:nvPr>
        </p:nvSpPr>
        <p:spPr>
          <a:xfrm>
            <a:off x="8610600" y="6356350"/>
            <a:ext cx="2743200" cy="365125"/>
          </a:xfrm>
        </p:spPr>
        <p:txBody>
          <a:bodyPr/>
          <a:lstStyle/>
          <a:p>
            <a:fld id="{273D814C-4FD7-BC4C-B83F-A3593BC1E3DE}" type="slidenum">
              <a:rPr lang="fr-FR" smtClean="0"/>
              <a:pPr/>
              <a:t>15</a:t>
            </a:fld>
            <a:endParaRPr lang="fr-FR" dirty="0"/>
          </a:p>
        </p:txBody>
      </p:sp>
      <p:sp>
        <p:nvSpPr>
          <p:cNvPr id="73" name="AutoShape 8" descr="Wallonie">
            <a:extLst>
              <a:ext uri="{FF2B5EF4-FFF2-40B4-BE49-F238E27FC236}">
                <a16:creationId xmlns:a16="http://schemas.microsoft.com/office/drawing/2014/main" id="{0671C8F6-3E65-4F96-B4EE-91A5141E7F8B}"/>
              </a:ext>
            </a:extLst>
          </p:cNvPr>
          <p:cNvSpPr>
            <a:spLocks noChangeAspect="1" noChangeArrowheads="1"/>
          </p:cNvSpPr>
          <p:nvPr/>
        </p:nvSpPr>
        <p:spPr bwMode="auto">
          <a:xfrm>
            <a:off x="8436654" y="967725"/>
            <a:ext cx="64162" cy="641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a:extLst>
              <a:ext uri="{FF2B5EF4-FFF2-40B4-BE49-F238E27FC236}">
                <a16:creationId xmlns:a16="http://schemas.microsoft.com/office/drawing/2014/main" id="{003936D4-DD51-4558-913C-D00FF5BAA5F2}"/>
              </a:ext>
            </a:extLst>
          </p:cNvPr>
          <p:cNvSpPr/>
          <p:nvPr/>
        </p:nvSpPr>
        <p:spPr>
          <a:xfrm>
            <a:off x="797364" y="2315679"/>
            <a:ext cx="7018345" cy="1927665"/>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2" descr="Afbeeldingsresultaat voor vlaamse overheid">
            <a:extLst>
              <a:ext uri="{FF2B5EF4-FFF2-40B4-BE49-F238E27FC236}">
                <a16:creationId xmlns:a16="http://schemas.microsoft.com/office/drawing/2014/main" id="{91FB35C4-8B28-43C4-A41F-3BE02A665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744" y="3045193"/>
            <a:ext cx="335283" cy="3352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7D3EC7C-B394-4D01-BFE8-6AD3515DB622}"/>
              </a:ext>
            </a:extLst>
          </p:cNvPr>
          <p:cNvSpPr/>
          <p:nvPr/>
        </p:nvSpPr>
        <p:spPr>
          <a:xfrm>
            <a:off x="1622284" y="3107722"/>
            <a:ext cx="2024016"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AWV, DKB, HFB en OVAM</a:t>
            </a:r>
            <a:endParaRPr lang="en-GB" sz="1400" dirty="0">
              <a:latin typeface="Calibri" panose="020F0502020204030204" pitchFamily="34" charset="0"/>
              <a:cs typeface="Times New Roman" panose="02020603050405020304" pitchFamily="18" charset="0"/>
            </a:endParaRPr>
          </a:p>
        </p:txBody>
      </p:sp>
      <p:pic>
        <p:nvPicPr>
          <p:cNvPr id="63" name="Picture 10" descr="Afbeeldingsresultaat voor waalse overheid">
            <a:extLst>
              <a:ext uri="{FF2B5EF4-FFF2-40B4-BE49-F238E27FC236}">
                <a16:creationId xmlns:a16="http://schemas.microsoft.com/office/drawing/2014/main" id="{DDB80E6B-C085-40B2-B725-7C1B819A8A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011" y="3415352"/>
            <a:ext cx="401016" cy="4010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EBC204B-FF62-4B56-BAFB-60827D3E7DD0}"/>
              </a:ext>
            </a:extLst>
          </p:cNvPr>
          <p:cNvSpPr/>
          <p:nvPr/>
        </p:nvSpPr>
        <p:spPr>
          <a:xfrm>
            <a:off x="1622285" y="3473194"/>
            <a:ext cx="1034129"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SPW, AWAC</a:t>
            </a:r>
            <a:endParaRPr lang="en-GB" sz="1400" dirty="0">
              <a:latin typeface="Calibri" panose="020F0502020204030204" pitchFamily="34" charset="0"/>
              <a:cs typeface="Times New Roman" panose="02020603050405020304" pitchFamily="18" charset="0"/>
            </a:endParaRPr>
          </a:p>
        </p:txBody>
      </p:sp>
      <p:pic>
        <p:nvPicPr>
          <p:cNvPr id="64" name="Picture 4" descr="Afbeeldingsresultaat voor federale overheid">
            <a:extLst>
              <a:ext uri="{FF2B5EF4-FFF2-40B4-BE49-F238E27FC236}">
                <a16:creationId xmlns:a16="http://schemas.microsoft.com/office/drawing/2014/main" id="{E31E3EB4-46BD-41CB-A8C4-0C592B8AA6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869" y="2681095"/>
            <a:ext cx="381158"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8FD47F6-F201-44A7-80DF-015B6930A4D1}"/>
              </a:ext>
            </a:extLst>
          </p:cNvPr>
          <p:cNvSpPr/>
          <p:nvPr/>
        </p:nvSpPr>
        <p:spPr>
          <a:xfrm>
            <a:off x="1622285" y="2738789"/>
            <a:ext cx="1707647" cy="307777"/>
          </a:xfrm>
          <a:prstGeom prst="rect">
            <a:avLst/>
          </a:prstGeom>
        </p:spPr>
        <p:txBody>
          <a:bodyPr wrap="none">
            <a:spAutoFit/>
          </a:bodyPr>
          <a:lstStyle/>
          <a:p>
            <a:r>
              <a:rPr lang="nl-BE" sz="1400" dirty="0">
                <a:latin typeface="Calibri" panose="020F0502020204030204" pitchFamily="34" charset="0"/>
                <a:ea typeface="Calibri" panose="020F0502020204030204" pitchFamily="34" charset="0"/>
                <a:cs typeface="Times New Roman" panose="02020603050405020304" pitchFamily="18" charset="0"/>
              </a:rPr>
              <a:t>IFDD, Infrabel, </a:t>
            </a:r>
            <a:r>
              <a:rPr lang="nl-BE" sz="1400" dirty="0" err="1">
                <a:latin typeface="Calibri" panose="020F0502020204030204" pitchFamily="34" charset="0"/>
                <a:ea typeface="Calibri" panose="020F0502020204030204" pitchFamily="34" charset="0"/>
                <a:cs typeface="Times New Roman" panose="02020603050405020304" pitchFamily="18" charset="0"/>
              </a:rPr>
              <a:t>Beliris</a:t>
            </a:r>
            <a:endParaRPr lang="en-GB" sz="1400" dirty="0"/>
          </a:p>
        </p:txBody>
      </p:sp>
      <p:pic>
        <p:nvPicPr>
          <p:cNvPr id="65" name="Picture 12" descr="Afbeeldingsresultaat voor brusselse overheid">
            <a:extLst>
              <a:ext uri="{FF2B5EF4-FFF2-40B4-BE49-F238E27FC236}">
                <a16:creationId xmlns:a16="http://schemas.microsoft.com/office/drawing/2014/main" id="{6A4EEFD4-054E-4716-80C6-E423CC0DC0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011" y="3868030"/>
            <a:ext cx="400915" cy="267276"/>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F8AA267B-9B4A-4587-8480-62111A0F2BCA}"/>
              </a:ext>
            </a:extLst>
          </p:cNvPr>
          <p:cNvSpPr/>
          <p:nvPr/>
        </p:nvSpPr>
        <p:spPr>
          <a:xfrm>
            <a:off x="1610124" y="3808117"/>
            <a:ext cx="1503681"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Bruxelles </a:t>
            </a:r>
            <a:r>
              <a:rPr lang="nl-BE" sz="1400" dirty="0" err="1">
                <a:latin typeface="Calibri" panose="020F0502020204030204" pitchFamily="34" charset="0"/>
                <a:cs typeface="Times New Roman" panose="02020603050405020304" pitchFamily="18" charset="0"/>
              </a:rPr>
              <a:t>Mobilité</a:t>
            </a:r>
            <a:endParaRPr lang="en-GB" sz="1400" dirty="0">
              <a:latin typeface="Calibri" panose="020F0502020204030204" pitchFamily="34" charset="0"/>
              <a:cs typeface="Times New Roman" panose="02020603050405020304" pitchFamily="18" charset="0"/>
            </a:endParaRPr>
          </a:p>
        </p:txBody>
      </p:sp>
      <p:sp>
        <p:nvSpPr>
          <p:cNvPr id="67" name="Rectangle 66">
            <a:extLst>
              <a:ext uri="{FF2B5EF4-FFF2-40B4-BE49-F238E27FC236}">
                <a16:creationId xmlns:a16="http://schemas.microsoft.com/office/drawing/2014/main" id="{E353A1B4-D064-48F6-BFE6-D9BAEFE7028E}"/>
              </a:ext>
            </a:extLst>
          </p:cNvPr>
          <p:cNvSpPr/>
          <p:nvPr/>
        </p:nvSpPr>
        <p:spPr>
          <a:xfrm>
            <a:off x="1508984" y="2315680"/>
            <a:ext cx="1599477" cy="338554"/>
          </a:xfrm>
          <a:prstGeom prst="rect">
            <a:avLst/>
          </a:prstGeom>
        </p:spPr>
        <p:txBody>
          <a:bodyPr wrap="none">
            <a:spAutoFit/>
          </a:bodyPr>
          <a:lstStyle/>
          <a:p>
            <a:r>
              <a:rPr lang="nl-BE" sz="1600" b="1" u="sng" dirty="0" err="1">
                <a:latin typeface="Calibri" panose="020F0502020204030204" pitchFamily="34" charset="0"/>
                <a:cs typeface="Times New Roman" panose="02020603050405020304" pitchFamily="18" charset="0"/>
              </a:rPr>
              <a:t>Gouvernements</a:t>
            </a:r>
            <a:r>
              <a:rPr lang="nl-BE" sz="1600" b="1" u="sng" dirty="0">
                <a:latin typeface="Calibri" panose="020F0502020204030204" pitchFamily="34" charset="0"/>
                <a:cs typeface="Times New Roman" panose="02020603050405020304" pitchFamily="18" charset="0"/>
              </a:rPr>
              <a:t> </a:t>
            </a:r>
            <a:endParaRPr lang="en-GB" sz="1600" b="1" u="sng" dirty="0"/>
          </a:p>
        </p:txBody>
      </p:sp>
      <p:cxnSp>
        <p:nvCxnSpPr>
          <p:cNvPr id="23" name="Straight Connector 22">
            <a:extLst>
              <a:ext uri="{FF2B5EF4-FFF2-40B4-BE49-F238E27FC236}">
                <a16:creationId xmlns:a16="http://schemas.microsoft.com/office/drawing/2014/main" id="{57D19528-D0FF-45EC-AFDF-ABF6C78C9F55}"/>
              </a:ext>
            </a:extLst>
          </p:cNvPr>
          <p:cNvCxnSpPr/>
          <p:nvPr/>
        </p:nvCxnSpPr>
        <p:spPr>
          <a:xfrm>
            <a:off x="3646149" y="2654234"/>
            <a:ext cx="0" cy="13633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8B5D5441-B6AD-4E45-AB33-C2F784E4BC10}"/>
              </a:ext>
            </a:extLst>
          </p:cNvPr>
          <p:cNvSpPr/>
          <p:nvPr/>
        </p:nvSpPr>
        <p:spPr>
          <a:xfrm>
            <a:off x="4332760" y="2308332"/>
            <a:ext cx="873060" cy="338554"/>
          </a:xfrm>
          <a:prstGeom prst="rect">
            <a:avLst/>
          </a:prstGeom>
        </p:spPr>
        <p:txBody>
          <a:bodyPr wrap="none">
            <a:spAutoFit/>
          </a:bodyPr>
          <a:lstStyle/>
          <a:p>
            <a:r>
              <a:rPr lang="nl-BE" sz="1600" b="1" u="sng" dirty="0" err="1">
                <a:latin typeface="Calibri" panose="020F0502020204030204" pitchFamily="34" charset="0"/>
                <a:cs typeface="Times New Roman" panose="02020603050405020304" pitchFamily="18" charset="0"/>
              </a:rPr>
              <a:t>Secteur</a:t>
            </a:r>
            <a:r>
              <a:rPr lang="nl-BE" sz="1600" b="1" u="sng" dirty="0">
                <a:latin typeface="Calibri" panose="020F0502020204030204" pitchFamily="34" charset="0"/>
                <a:cs typeface="Times New Roman" panose="02020603050405020304" pitchFamily="18" charset="0"/>
              </a:rPr>
              <a:t> </a:t>
            </a:r>
            <a:endParaRPr lang="en-GB" sz="1600" b="1" u="sng" dirty="0"/>
          </a:p>
        </p:txBody>
      </p:sp>
      <p:sp>
        <p:nvSpPr>
          <p:cNvPr id="69" name="Rectangle 68">
            <a:extLst>
              <a:ext uri="{FF2B5EF4-FFF2-40B4-BE49-F238E27FC236}">
                <a16:creationId xmlns:a16="http://schemas.microsoft.com/office/drawing/2014/main" id="{F71F9622-20DD-48F7-9511-D6FCAA619D06}"/>
              </a:ext>
            </a:extLst>
          </p:cNvPr>
          <p:cNvSpPr/>
          <p:nvPr/>
        </p:nvSpPr>
        <p:spPr>
          <a:xfrm>
            <a:off x="4603855" y="2741539"/>
            <a:ext cx="585417"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ADEB</a:t>
            </a:r>
            <a:endParaRPr lang="en-GB" sz="1400" dirty="0"/>
          </a:p>
        </p:txBody>
      </p:sp>
      <p:pic>
        <p:nvPicPr>
          <p:cNvPr id="70" name="Image 8">
            <a:extLst>
              <a:ext uri="{FF2B5EF4-FFF2-40B4-BE49-F238E27FC236}">
                <a16:creationId xmlns:a16="http://schemas.microsoft.com/office/drawing/2014/main" id="{59625D3B-7EAD-4AA4-B6ED-5504AC3C250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44995" y="2732821"/>
            <a:ext cx="650848" cy="374972"/>
          </a:xfrm>
          <a:prstGeom prst="rect">
            <a:avLst/>
          </a:prstGeom>
        </p:spPr>
      </p:pic>
      <p:pic>
        <p:nvPicPr>
          <p:cNvPr id="71" name="Picture 6">
            <a:extLst>
              <a:ext uri="{FF2B5EF4-FFF2-40B4-BE49-F238E27FC236}">
                <a16:creationId xmlns:a16="http://schemas.microsoft.com/office/drawing/2014/main" id="{ECAC3962-3FB2-4353-86AA-FC613F2316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6623" y="3212834"/>
            <a:ext cx="717163" cy="344055"/>
          </a:xfrm>
          <a:prstGeom prst="rect">
            <a:avLst/>
          </a:prstGeom>
        </p:spPr>
      </p:pic>
      <p:sp>
        <p:nvSpPr>
          <p:cNvPr id="72" name="Rectangle 71">
            <a:extLst>
              <a:ext uri="{FF2B5EF4-FFF2-40B4-BE49-F238E27FC236}">
                <a16:creationId xmlns:a16="http://schemas.microsoft.com/office/drawing/2014/main" id="{1301DB25-93E2-4706-BC6B-1E583B3D8AC9}"/>
              </a:ext>
            </a:extLst>
          </p:cNvPr>
          <p:cNvSpPr/>
          <p:nvPr/>
        </p:nvSpPr>
        <p:spPr>
          <a:xfrm>
            <a:off x="4597690" y="3226587"/>
            <a:ext cx="861133"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CO2Logic</a:t>
            </a:r>
            <a:endParaRPr lang="en-GB" sz="1400" dirty="0"/>
          </a:p>
        </p:txBody>
      </p:sp>
      <p:pic>
        <p:nvPicPr>
          <p:cNvPr id="26" name="Picture 2" descr="Afbeeldingsresultaat voor vincotte">
            <a:extLst>
              <a:ext uri="{FF2B5EF4-FFF2-40B4-BE49-F238E27FC236}">
                <a16:creationId xmlns:a16="http://schemas.microsoft.com/office/drawing/2014/main" id="{E1DDE412-E6C8-47FB-ACA9-00F2A67B59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4441" y="3655463"/>
            <a:ext cx="306410" cy="307777"/>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583B620-F147-479B-801F-4159DF86C5CF}"/>
              </a:ext>
            </a:extLst>
          </p:cNvPr>
          <p:cNvSpPr/>
          <p:nvPr/>
        </p:nvSpPr>
        <p:spPr>
          <a:xfrm>
            <a:off x="4585583" y="3637240"/>
            <a:ext cx="799065" cy="307777"/>
          </a:xfrm>
          <a:prstGeom prst="rect">
            <a:avLst/>
          </a:prstGeom>
        </p:spPr>
        <p:txBody>
          <a:bodyPr wrap="none">
            <a:spAutoFit/>
          </a:bodyPr>
          <a:lstStyle/>
          <a:p>
            <a:r>
              <a:rPr lang="nl-BE" sz="1400" dirty="0" err="1">
                <a:latin typeface="Calibri" panose="020F0502020204030204" pitchFamily="34" charset="0"/>
                <a:cs typeface="Times New Roman" panose="02020603050405020304" pitchFamily="18" charset="0"/>
              </a:rPr>
              <a:t>Vincotte</a:t>
            </a:r>
            <a:endParaRPr lang="en-GB" sz="1400" dirty="0"/>
          </a:p>
        </p:txBody>
      </p:sp>
      <p:cxnSp>
        <p:nvCxnSpPr>
          <p:cNvPr id="75" name="Straight Connector 74">
            <a:extLst>
              <a:ext uri="{FF2B5EF4-FFF2-40B4-BE49-F238E27FC236}">
                <a16:creationId xmlns:a16="http://schemas.microsoft.com/office/drawing/2014/main" id="{9B0DDDDC-4794-450B-9A88-1329DCD806A3}"/>
              </a:ext>
            </a:extLst>
          </p:cNvPr>
          <p:cNvCxnSpPr/>
          <p:nvPr/>
        </p:nvCxnSpPr>
        <p:spPr>
          <a:xfrm>
            <a:off x="5717660" y="2628179"/>
            <a:ext cx="0" cy="13633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E17C8EF-C77C-4171-B095-93A11F599048}"/>
              </a:ext>
            </a:extLst>
          </p:cNvPr>
          <p:cNvSpPr/>
          <p:nvPr/>
        </p:nvSpPr>
        <p:spPr>
          <a:xfrm>
            <a:off x="6331581" y="2354119"/>
            <a:ext cx="636713" cy="338554"/>
          </a:xfrm>
          <a:prstGeom prst="rect">
            <a:avLst/>
          </a:prstGeom>
        </p:spPr>
        <p:txBody>
          <a:bodyPr wrap="none">
            <a:spAutoFit/>
          </a:bodyPr>
          <a:lstStyle/>
          <a:p>
            <a:r>
              <a:rPr lang="nl-BE" sz="1600" b="1" u="sng" dirty="0">
                <a:latin typeface="Calibri" panose="020F0502020204030204" pitchFamily="34" charset="0"/>
                <a:cs typeface="Times New Roman" panose="02020603050405020304" pitchFamily="18" charset="0"/>
              </a:rPr>
              <a:t>ONG </a:t>
            </a:r>
            <a:endParaRPr lang="en-GB" sz="1600" b="1" u="sng" dirty="0"/>
          </a:p>
        </p:txBody>
      </p:sp>
      <p:sp>
        <p:nvSpPr>
          <p:cNvPr id="77" name="Rectangle 76">
            <a:extLst>
              <a:ext uri="{FF2B5EF4-FFF2-40B4-BE49-F238E27FC236}">
                <a16:creationId xmlns:a16="http://schemas.microsoft.com/office/drawing/2014/main" id="{3E18F4C6-E24D-4994-85C7-006BCE1F563E}"/>
              </a:ext>
            </a:extLst>
          </p:cNvPr>
          <p:cNvSpPr/>
          <p:nvPr/>
        </p:nvSpPr>
        <p:spPr>
          <a:xfrm>
            <a:off x="6649937" y="2760025"/>
            <a:ext cx="518091" cy="307777"/>
          </a:xfrm>
          <a:prstGeom prst="rect">
            <a:avLst/>
          </a:prstGeom>
        </p:spPr>
        <p:txBody>
          <a:bodyPr wrap="none">
            <a:spAutoFit/>
          </a:bodyPr>
          <a:lstStyle/>
          <a:p>
            <a:r>
              <a:rPr lang="nl-BE" sz="1400" dirty="0" err="1">
                <a:latin typeface="Calibri" panose="020F0502020204030204" pitchFamily="34" charset="0"/>
                <a:cs typeface="Times New Roman" panose="02020603050405020304" pitchFamily="18" charset="0"/>
              </a:rPr>
              <a:t>Pixxi</a:t>
            </a:r>
            <a:endParaRPr lang="en-GB" sz="1400" dirty="0"/>
          </a:p>
        </p:txBody>
      </p:sp>
      <p:pic>
        <p:nvPicPr>
          <p:cNvPr id="29" name="Picture 4" descr="Afbeeldingsresultaat voor pixii">
            <a:extLst>
              <a:ext uri="{FF2B5EF4-FFF2-40B4-BE49-F238E27FC236}">
                <a16:creationId xmlns:a16="http://schemas.microsoft.com/office/drawing/2014/main" id="{40482492-DBAF-4B98-9DB6-11743CCFA9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0155" y="2839470"/>
            <a:ext cx="452654" cy="214687"/>
          </a:xfrm>
          <a:prstGeom prst="rect">
            <a:avLst/>
          </a:prstGeom>
          <a:noFill/>
          <a:extLst>
            <a:ext uri="{909E8E84-426E-40DD-AFC4-6F175D3DCCD1}">
              <a14:hiddenFill xmlns:a14="http://schemas.microsoft.com/office/drawing/2010/main">
                <a:solidFill>
                  <a:srgbClr val="FFFFFF"/>
                </a:solidFill>
              </a14:hiddenFill>
            </a:ext>
          </a:extLst>
        </p:spPr>
      </p:pic>
      <p:pic>
        <p:nvPicPr>
          <p:cNvPr id="78" name="Afbeelding 51" descr="Stichting_klimaatvriend.jpg">
            <a:extLst>
              <a:ext uri="{FF2B5EF4-FFF2-40B4-BE49-F238E27FC236}">
                <a16:creationId xmlns:a16="http://schemas.microsoft.com/office/drawing/2014/main" id="{A0479BDF-F9A7-4F13-A397-AF35763229BE}"/>
              </a:ext>
            </a:extLst>
          </p:cNvPr>
          <p:cNvPicPr>
            <a:picLocks noChangeAspect="1"/>
          </p:cNvPicPr>
          <p:nvPr/>
        </p:nvPicPr>
        <p:blipFill rotWithShape="1">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l="10738" t="1229" r="67086"/>
          <a:stretch/>
        </p:blipFill>
        <p:spPr bwMode="auto">
          <a:xfrm>
            <a:off x="5879352" y="3160823"/>
            <a:ext cx="608893" cy="4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a:extLst>
              <a:ext uri="{FF2B5EF4-FFF2-40B4-BE49-F238E27FC236}">
                <a16:creationId xmlns:a16="http://schemas.microsoft.com/office/drawing/2014/main" id="{49F7713C-41A8-4E07-AFD7-6E5CFEAB0315}"/>
              </a:ext>
            </a:extLst>
          </p:cNvPr>
          <p:cNvSpPr/>
          <p:nvPr/>
        </p:nvSpPr>
        <p:spPr>
          <a:xfrm>
            <a:off x="6649937" y="3216058"/>
            <a:ext cx="580223"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SKAO</a:t>
            </a:r>
            <a:endParaRPr lang="en-GB" sz="1400" dirty="0"/>
          </a:p>
        </p:txBody>
      </p:sp>
      <p:cxnSp>
        <p:nvCxnSpPr>
          <p:cNvPr id="34" name="Straight Arrow Connector 33">
            <a:extLst>
              <a:ext uri="{FF2B5EF4-FFF2-40B4-BE49-F238E27FC236}">
                <a16:creationId xmlns:a16="http://schemas.microsoft.com/office/drawing/2014/main" id="{19BD30E8-13DB-46C4-AF50-7C85CEA918E6}"/>
              </a:ext>
            </a:extLst>
          </p:cNvPr>
          <p:cNvCxnSpPr/>
          <p:nvPr/>
        </p:nvCxnSpPr>
        <p:spPr>
          <a:xfrm>
            <a:off x="1885087" y="4439774"/>
            <a:ext cx="0" cy="609600"/>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F917D6E-357D-49AD-AE64-5B2E8338AE9E}"/>
              </a:ext>
            </a:extLst>
          </p:cNvPr>
          <p:cNvCxnSpPr/>
          <p:nvPr/>
        </p:nvCxnSpPr>
        <p:spPr>
          <a:xfrm>
            <a:off x="4397336" y="4439774"/>
            <a:ext cx="0" cy="609600"/>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06870C1-81F5-454E-A6A9-32D63D96304A}"/>
              </a:ext>
            </a:extLst>
          </p:cNvPr>
          <p:cNvCxnSpPr/>
          <p:nvPr/>
        </p:nvCxnSpPr>
        <p:spPr>
          <a:xfrm>
            <a:off x="6920873" y="4439774"/>
            <a:ext cx="0" cy="609600"/>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8EBFAE0E-C69B-41B9-A9DD-3A9C890B06D2}"/>
              </a:ext>
            </a:extLst>
          </p:cNvPr>
          <p:cNvSpPr/>
          <p:nvPr/>
        </p:nvSpPr>
        <p:spPr>
          <a:xfrm>
            <a:off x="8836840" y="2297777"/>
            <a:ext cx="2858241" cy="1945567"/>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Afbeeldingsresultaat voor WTCB">
            <a:extLst>
              <a:ext uri="{FF2B5EF4-FFF2-40B4-BE49-F238E27FC236}">
                <a16:creationId xmlns:a16="http://schemas.microsoft.com/office/drawing/2014/main" id="{C6B493CC-E3F2-49E7-9AA5-1295573674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08580" y="2419859"/>
            <a:ext cx="266555" cy="3651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ome">
            <a:extLst>
              <a:ext uri="{FF2B5EF4-FFF2-40B4-BE49-F238E27FC236}">
                <a16:creationId xmlns:a16="http://schemas.microsoft.com/office/drawing/2014/main" id="{78512632-3C8C-4C39-85AE-21A41C240A4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7281" r="86746"/>
          <a:stretch/>
        </p:blipFill>
        <p:spPr bwMode="auto">
          <a:xfrm>
            <a:off x="8957226" y="2911878"/>
            <a:ext cx="461354" cy="365126"/>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97709DFC-F890-4C59-B8EA-7964B362DC61}"/>
              </a:ext>
            </a:extLst>
          </p:cNvPr>
          <p:cNvSpPr/>
          <p:nvPr/>
        </p:nvSpPr>
        <p:spPr>
          <a:xfrm>
            <a:off x="9600186" y="2474290"/>
            <a:ext cx="542071"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CSTC</a:t>
            </a:r>
            <a:endParaRPr lang="en-GB" sz="1400" dirty="0"/>
          </a:p>
        </p:txBody>
      </p:sp>
      <p:sp>
        <p:nvSpPr>
          <p:cNvPr id="88" name="Rectangle 87">
            <a:extLst>
              <a:ext uri="{FF2B5EF4-FFF2-40B4-BE49-F238E27FC236}">
                <a16:creationId xmlns:a16="http://schemas.microsoft.com/office/drawing/2014/main" id="{FEF38401-D673-4AAC-A52E-A842FFD89682}"/>
              </a:ext>
            </a:extLst>
          </p:cNvPr>
          <p:cNvSpPr/>
          <p:nvPr/>
        </p:nvSpPr>
        <p:spPr>
          <a:xfrm>
            <a:off x="9620604" y="2933376"/>
            <a:ext cx="572593"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BRRC</a:t>
            </a:r>
            <a:endParaRPr lang="en-GB" sz="1400" dirty="0"/>
          </a:p>
        </p:txBody>
      </p:sp>
      <p:sp>
        <p:nvSpPr>
          <p:cNvPr id="89" name="Rectangle 88">
            <a:extLst>
              <a:ext uri="{FF2B5EF4-FFF2-40B4-BE49-F238E27FC236}">
                <a16:creationId xmlns:a16="http://schemas.microsoft.com/office/drawing/2014/main" id="{EACBFCB7-C6C2-47F0-BE33-0FBA26293E8C}"/>
              </a:ext>
            </a:extLst>
          </p:cNvPr>
          <p:cNvSpPr/>
          <p:nvPr/>
        </p:nvSpPr>
        <p:spPr>
          <a:xfrm>
            <a:off x="10296935" y="3394066"/>
            <a:ext cx="1367169"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VCB, CCW, CCBC</a:t>
            </a:r>
            <a:endParaRPr lang="en-GB" sz="1400" dirty="0"/>
          </a:p>
        </p:txBody>
      </p:sp>
      <p:cxnSp>
        <p:nvCxnSpPr>
          <p:cNvPr id="90" name="Straight Arrow Connector 89">
            <a:extLst>
              <a:ext uri="{FF2B5EF4-FFF2-40B4-BE49-F238E27FC236}">
                <a16:creationId xmlns:a16="http://schemas.microsoft.com/office/drawing/2014/main" id="{14D4CB48-1F56-44FC-AC42-9E999BC99274}"/>
              </a:ext>
            </a:extLst>
          </p:cNvPr>
          <p:cNvCxnSpPr>
            <a:cxnSpLocks/>
          </p:cNvCxnSpPr>
          <p:nvPr/>
        </p:nvCxnSpPr>
        <p:spPr>
          <a:xfrm flipH="1">
            <a:off x="7974024" y="3212500"/>
            <a:ext cx="681732" cy="0"/>
          </a:xfrm>
          <a:prstGeom prst="straightConnector1">
            <a:avLst/>
          </a:prstGeom>
          <a:ln w="127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5A253AA-A2DB-4335-8C72-CE981EA332AE}"/>
              </a:ext>
            </a:extLst>
          </p:cNvPr>
          <p:cNvSpPr/>
          <p:nvPr/>
        </p:nvSpPr>
        <p:spPr>
          <a:xfrm>
            <a:off x="801321" y="1964714"/>
            <a:ext cx="7014388"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Groupe de pilotage</a:t>
            </a:r>
          </a:p>
        </p:txBody>
      </p:sp>
      <p:sp>
        <p:nvSpPr>
          <p:cNvPr id="95" name="Rectangle 94">
            <a:extLst>
              <a:ext uri="{FF2B5EF4-FFF2-40B4-BE49-F238E27FC236}">
                <a16:creationId xmlns:a16="http://schemas.microsoft.com/office/drawing/2014/main" id="{81AEEE64-EFE0-4BC0-9B0C-D6B013E291F5}"/>
              </a:ext>
            </a:extLst>
          </p:cNvPr>
          <p:cNvSpPr/>
          <p:nvPr/>
        </p:nvSpPr>
        <p:spPr>
          <a:xfrm>
            <a:off x="8836839" y="1961525"/>
            <a:ext cx="2858241"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Groupe de feedback</a:t>
            </a:r>
          </a:p>
        </p:txBody>
      </p:sp>
      <p:sp>
        <p:nvSpPr>
          <p:cNvPr id="96" name="Rectangle 95">
            <a:extLst>
              <a:ext uri="{FF2B5EF4-FFF2-40B4-BE49-F238E27FC236}">
                <a16:creationId xmlns:a16="http://schemas.microsoft.com/office/drawing/2014/main" id="{AA4C1357-D9BC-438E-93EE-A700D77B3896}"/>
              </a:ext>
            </a:extLst>
          </p:cNvPr>
          <p:cNvSpPr/>
          <p:nvPr/>
        </p:nvSpPr>
        <p:spPr>
          <a:xfrm>
            <a:off x="669768" y="5244536"/>
            <a:ext cx="2412000"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solidFill>
                  <a:schemeClr val="bg1"/>
                </a:solidFill>
              </a:rPr>
              <a:t>Groupe juridique</a:t>
            </a:r>
          </a:p>
        </p:txBody>
      </p:sp>
      <p:sp>
        <p:nvSpPr>
          <p:cNvPr id="97" name="Rectangle 96">
            <a:extLst>
              <a:ext uri="{FF2B5EF4-FFF2-40B4-BE49-F238E27FC236}">
                <a16:creationId xmlns:a16="http://schemas.microsoft.com/office/drawing/2014/main" id="{4E36A65A-8F7B-4BB5-A4EA-589CB6539A75}"/>
              </a:ext>
            </a:extLst>
          </p:cNvPr>
          <p:cNvSpPr/>
          <p:nvPr/>
        </p:nvSpPr>
        <p:spPr>
          <a:xfrm>
            <a:off x="3196765" y="5244142"/>
            <a:ext cx="2412000"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Groupe technique</a:t>
            </a:r>
          </a:p>
        </p:txBody>
      </p:sp>
      <p:sp>
        <p:nvSpPr>
          <p:cNvPr id="98" name="Rectangle 97">
            <a:extLst>
              <a:ext uri="{FF2B5EF4-FFF2-40B4-BE49-F238E27FC236}">
                <a16:creationId xmlns:a16="http://schemas.microsoft.com/office/drawing/2014/main" id="{E7BF2F1E-32B2-4EA2-BFE6-839F781712DF}"/>
              </a:ext>
            </a:extLst>
          </p:cNvPr>
          <p:cNvSpPr/>
          <p:nvPr/>
        </p:nvSpPr>
        <p:spPr>
          <a:xfrm>
            <a:off x="5734048" y="5244599"/>
            <a:ext cx="2412000"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Organisation</a:t>
            </a:r>
          </a:p>
        </p:txBody>
      </p:sp>
      <p:pic>
        <p:nvPicPr>
          <p:cNvPr id="1042" name="Picture 18" descr="Cluster Ã©co-construction">
            <a:extLst>
              <a:ext uri="{FF2B5EF4-FFF2-40B4-BE49-F238E27FC236}">
                <a16:creationId xmlns:a16="http://schemas.microsoft.com/office/drawing/2014/main" id="{C452334D-7047-4DFF-B3A1-AEE53E7F2CF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57226" y="3777278"/>
            <a:ext cx="900547" cy="60960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A14A42EC-A796-434F-8BA9-4F4C5661A70E}"/>
              </a:ext>
            </a:extLst>
          </p:cNvPr>
          <p:cNvSpPr/>
          <p:nvPr/>
        </p:nvSpPr>
        <p:spPr>
          <a:xfrm>
            <a:off x="10311672" y="3837622"/>
            <a:ext cx="1355499" cy="307777"/>
          </a:xfrm>
          <a:prstGeom prst="rect">
            <a:avLst/>
          </a:prstGeom>
        </p:spPr>
        <p:txBody>
          <a:bodyPr wrap="none">
            <a:spAutoFit/>
          </a:bodyPr>
          <a:lstStyle/>
          <a:p>
            <a:r>
              <a:rPr lang="nl-BE" sz="1400" dirty="0" err="1">
                <a:latin typeface="Calibri" panose="020F0502020204030204" pitchFamily="34" charset="0"/>
                <a:cs typeface="Times New Roman" panose="02020603050405020304" pitchFamily="18" charset="0"/>
              </a:rPr>
              <a:t>Ecoconstruction</a:t>
            </a:r>
            <a:endParaRPr lang="en-GB" sz="1400" dirty="0"/>
          </a:p>
        </p:txBody>
      </p:sp>
    </p:spTree>
    <p:extLst>
      <p:ext uri="{BB962C8B-B14F-4D97-AF65-F5344CB8AC3E}">
        <p14:creationId xmlns:p14="http://schemas.microsoft.com/office/powerpoint/2010/main" val="689254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0" name="Picture 16" descr="Afbeeldingsresultaat voor confederatie bouw">
            <a:extLst>
              <a:ext uri="{FF2B5EF4-FFF2-40B4-BE49-F238E27FC236}">
                <a16:creationId xmlns:a16="http://schemas.microsoft.com/office/drawing/2014/main" id="{FDE9FF18-FF30-43DF-B444-7E73E684B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545" y="3226587"/>
            <a:ext cx="1395414" cy="642736"/>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p:cNvSpPr>
            <a:spLocks noGrp="1"/>
          </p:cNvSpPr>
          <p:nvPr>
            <p:ph type="title"/>
          </p:nvPr>
        </p:nvSpPr>
        <p:spPr>
          <a:xfrm>
            <a:off x="207264" y="114303"/>
            <a:ext cx="10314432" cy="619698"/>
          </a:xfrm>
        </p:spPr>
        <p:txBody>
          <a:bodyPr/>
          <a:lstStyle/>
          <a:p>
            <a:r>
              <a:rPr lang="en-GB" dirty="0"/>
              <a:t>2. CO2-Prestatieladder</a:t>
            </a:r>
          </a:p>
        </p:txBody>
      </p:sp>
      <p:sp>
        <p:nvSpPr>
          <p:cNvPr id="4" name="Espace réservé du contenu 3"/>
          <p:cNvSpPr>
            <a:spLocks noGrp="1"/>
          </p:cNvSpPr>
          <p:nvPr>
            <p:ph sz="half" idx="13"/>
          </p:nvPr>
        </p:nvSpPr>
        <p:spPr/>
        <p:txBody>
          <a:bodyPr/>
          <a:lstStyle/>
          <a:p>
            <a:r>
              <a:rPr lang="en-GB" dirty="0" err="1"/>
              <a:t>Achtergrond</a:t>
            </a:r>
            <a:r>
              <a:rPr lang="en-GB" dirty="0"/>
              <a:t> – </a:t>
            </a:r>
            <a:r>
              <a:rPr lang="en-GB" dirty="0" err="1"/>
              <a:t>verschillende</a:t>
            </a:r>
            <a:r>
              <a:rPr lang="en-GB" dirty="0"/>
              <a:t> </a:t>
            </a:r>
            <a:r>
              <a:rPr lang="en-GB" dirty="0" err="1"/>
              <a:t>werkgroepen</a:t>
            </a:r>
            <a:endParaRPr lang="en-GB" dirty="0"/>
          </a:p>
        </p:txBody>
      </p:sp>
      <p:sp>
        <p:nvSpPr>
          <p:cNvPr id="2" name="Slide Number Placeholder 1"/>
          <p:cNvSpPr>
            <a:spLocks noGrp="1"/>
          </p:cNvSpPr>
          <p:nvPr>
            <p:ph type="sldNum" sz="quarter" idx="12"/>
          </p:nvPr>
        </p:nvSpPr>
        <p:spPr>
          <a:xfrm>
            <a:off x="8610600" y="6356350"/>
            <a:ext cx="2743200" cy="365125"/>
          </a:xfrm>
        </p:spPr>
        <p:txBody>
          <a:bodyPr/>
          <a:lstStyle/>
          <a:p>
            <a:fld id="{273D814C-4FD7-BC4C-B83F-A3593BC1E3DE}" type="slidenum">
              <a:rPr lang="fr-FR" smtClean="0"/>
              <a:pPr/>
              <a:t>16</a:t>
            </a:fld>
            <a:endParaRPr lang="fr-FR" dirty="0"/>
          </a:p>
        </p:txBody>
      </p:sp>
      <p:sp>
        <p:nvSpPr>
          <p:cNvPr id="73" name="AutoShape 8" descr="Wallonie">
            <a:extLst>
              <a:ext uri="{FF2B5EF4-FFF2-40B4-BE49-F238E27FC236}">
                <a16:creationId xmlns:a16="http://schemas.microsoft.com/office/drawing/2014/main" id="{0671C8F6-3E65-4F96-B4EE-91A5141E7F8B}"/>
              </a:ext>
            </a:extLst>
          </p:cNvPr>
          <p:cNvSpPr>
            <a:spLocks noChangeAspect="1" noChangeArrowheads="1"/>
          </p:cNvSpPr>
          <p:nvPr/>
        </p:nvSpPr>
        <p:spPr bwMode="auto">
          <a:xfrm>
            <a:off x="8436654" y="967725"/>
            <a:ext cx="64162" cy="641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a:extLst>
              <a:ext uri="{FF2B5EF4-FFF2-40B4-BE49-F238E27FC236}">
                <a16:creationId xmlns:a16="http://schemas.microsoft.com/office/drawing/2014/main" id="{003936D4-DD51-4558-913C-D00FF5BAA5F2}"/>
              </a:ext>
            </a:extLst>
          </p:cNvPr>
          <p:cNvSpPr/>
          <p:nvPr/>
        </p:nvSpPr>
        <p:spPr>
          <a:xfrm>
            <a:off x="797364" y="2315679"/>
            <a:ext cx="7018345" cy="1927665"/>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2" descr="Afbeeldingsresultaat voor vlaamse overheid">
            <a:extLst>
              <a:ext uri="{FF2B5EF4-FFF2-40B4-BE49-F238E27FC236}">
                <a16:creationId xmlns:a16="http://schemas.microsoft.com/office/drawing/2014/main" id="{91FB35C4-8B28-43C4-A41F-3BE02A665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744" y="3045193"/>
            <a:ext cx="335283" cy="3352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7D3EC7C-B394-4D01-BFE8-6AD3515DB622}"/>
              </a:ext>
            </a:extLst>
          </p:cNvPr>
          <p:cNvSpPr/>
          <p:nvPr/>
        </p:nvSpPr>
        <p:spPr>
          <a:xfrm>
            <a:off x="1622284" y="3107722"/>
            <a:ext cx="2024016"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AWV, DKB, HFB en OVAM</a:t>
            </a:r>
            <a:endParaRPr lang="en-GB" sz="1400" dirty="0">
              <a:latin typeface="Calibri" panose="020F0502020204030204" pitchFamily="34" charset="0"/>
              <a:cs typeface="Times New Roman" panose="02020603050405020304" pitchFamily="18" charset="0"/>
            </a:endParaRPr>
          </a:p>
        </p:txBody>
      </p:sp>
      <p:pic>
        <p:nvPicPr>
          <p:cNvPr id="63" name="Picture 10" descr="Afbeeldingsresultaat voor waalse overheid">
            <a:extLst>
              <a:ext uri="{FF2B5EF4-FFF2-40B4-BE49-F238E27FC236}">
                <a16:creationId xmlns:a16="http://schemas.microsoft.com/office/drawing/2014/main" id="{DDB80E6B-C085-40B2-B725-7C1B819A8A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011" y="3415352"/>
            <a:ext cx="401016" cy="4010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EBC204B-FF62-4B56-BAFB-60827D3E7DD0}"/>
              </a:ext>
            </a:extLst>
          </p:cNvPr>
          <p:cNvSpPr/>
          <p:nvPr/>
        </p:nvSpPr>
        <p:spPr>
          <a:xfrm>
            <a:off x="1622285" y="3473194"/>
            <a:ext cx="1034129"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SPW, AWAC</a:t>
            </a:r>
            <a:endParaRPr lang="en-GB" sz="1400" dirty="0">
              <a:latin typeface="Calibri" panose="020F0502020204030204" pitchFamily="34" charset="0"/>
              <a:cs typeface="Times New Roman" panose="02020603050405020304" pitchFamily="18" charset="0"/>
            </a:endParaRPr>
          </a:p>
        </p:txBody>
      </p:sp>
      <p:pic>
        <p:nvPicPr>
          <p:cNvPr id="64" name="Picture 4" descr="Afbeeldingsresultaat voor federale overheid">
            <a:extLst>
              <a:ext uri="{FF2B5EF4-FFF2-40B4-BE49-F238E27FC236}">
                <a16:creationId xmlns:a16="http://schemas.microsoft.com/office/drawing/2014/main" id="{E31E3EB4-46BD-41CB-A8C4-0C592B8AA6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869" y="2681095"/>
            <a:ext cx="381158"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8FD47F6-F201-44A7-80DF-015B6930A4D1}"/>
              </a:ext>
            </a:extLst>
          </p:cNvPr>
          <p:cNvSpPr/>
          <p:nvPr/>
        </p:nvSpPr>
        <p:spPr>
          <a:xfrm>
            <a:off x="1622285" y="2738789"/>
            <a:ext cx="1716239" cy="307777"/>
          </a:xfrm>
          <a:prstGeom prst="rect">
            <a:avLst/>
          </a:prstGeom>
        </p:spPr>
        <p:txBody>
          <a:bodyPr wrap="none">
            <a:spAutoFit/>
          </a:bodyPr>
          <a:lstStyle/>
          <a:p>
            <a:r>
              <a:rPr lang="nl-BE" sz="1400" dirty="0">
                <a:latin typeface="Calibri" panose="020F0502020204030204" pitchFamily="34" charset="0"/>
                <a:ea typeface="Calibri" panose="020F0502020204030204" pitchFamily="34" charset="0"/>
                <a:cs typeface="Times New Roman" panose="02020603050405020304" pitchFamily="18" charset="0"/>
              </a:rPr>
              <a:t>FIDO, Infrabel, </a:t>
            </a:r>
            <a:r>
              <a:rPr lang="nl-BE" sz="1400" dirty="0" err="1">
                <a:latin typeface="Calibri" panose="020F0502020204030204" pitchFamily="34" charset="0"/>
                <a:ea typeface="Calibri" panose="020F0502020204030204" pitchFamily="34" charset="0"/>
                <a:cs typeface="Times New Roman" panose="02020603050405020304" pitchFamily="18" charset="0"/>
              </a:rPr>
              <a:t>Beliris</a:t>
            </a:r>
            <a:endParaRPr lang="en-GB" sz="1400" dirty="0"/>
          </a:p>
        </p:txBody>
      </p:sp>
      <p:pic>
        <p:nvPicPr>
          <p:cNvPr id="65" name="Picture 12" descr="Afbeeldingsresultaat voor brusselse overheid">
            <a:extLst>
              <a:ext uri="{FF2B5EF4-FFF2-40B4-BE49-F238E27FC236}">
                <a16:creationId xmlns:a16="http://schemas.microsoft.com/office/drawing/2014/main" id="{6A4EEFD4-054E-4716-80C6-E423CC0DC0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011" y="3868030"/>
            <a:ext cx="400915" cy="267276"/>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F8AA267B-9B4A-4587-8480-62111A0F2BCA}"/>
              </a:ext>
            </a:extLst>
          </p:cNvPr>
          <p:cNvSpPr/>
          <p:nvPr/>
        </p:nvSpPr>
        <p:spPr>
          <a:xfrm>
            <a:off x="1610124" y="3808117"/>
            <a:ext cx="1471557"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Brussel Mobiliteit</a:t>
            </a:r>
            <a:endParaRPr lang="en-GB" sz="1400" dirty="0">
              <a:latin typeface="Calibri" panose="020F0502020204030204" pitchFamily="34" charset="0"/>
              <a:cs typeface="Times New Roman" panose="02020603050405020304" pitchFamily="18" charset="0"/>
            </a:endParaRPr>
          </a:p>
        </p:txBody>
      </p:sp>
      <p:sp>
        <p:nvSpPr>
          <p:cNvPr id="67" name="Rectangle 66">
            <a:extLst>
              <a:ext uri="{FF2B5EF4-FFF2-40B4-BE49-F238E27FC236}">
                <a16:creationId xmlns:a16="http://schemas.microsoft.com/office/drawing/2014/main" id="{E353A1B4-D064-48F6-BFE6-D9BAEFE7028E}"/>
              </a:ext>
            </a:extLst>
          </p:cNvPr>
          <p:cNvSpPr/>
          <p:nvPr/>
        </p:nvSpPr>
        <p:spPr>
          <a:xfrm>
            <a:off x="1508984" y="2315680"/>
            <a:ext cx="1179810" cy="338554"/>
          </a:xfrm>
          <a:prstGeom prst="rect">
            <a:avLst/>
          </a:prstGeom>
        </p:spPr>
        <p:txBody>
          <a:bodyPr wrap="none">
            <a:spAutoFit/>
          </a:bodyPr>
          <a:lstStyle/>
          <a:p>
            <a:r>
              <a:rPr lang="nl-BE" sz="1600" b="1" u="sng" dirty="0">
                <a:latin typeface="Calibri" panose="020F0502020204030204" pitchFamily="34" charset="0"/>
                <a:cs typeface="Times New Roman" panose="02020603050405020304" pitchFamily="18" charset="0"/>
              </a:rPr>
              <a:t>Overheden </a:t>
            </a:r>
            <a:endParaRPr lang="en-GB" sz="1600" b="1" u="sng" dirty="0"/>
          </a:p>
        </p:txBody>
      </p:sp>
      <p:cxnSp>
        <p:nvCxnSpPr>
          <p:cNvPr id="23" name="Straight Connector 22">
            <a:extLst>
              <a:ext uri="{FF2B5EF4-FFF2-40B4-BE49-F238E27FC236}">
                <a16:creationId xmlns:a16="http://schemas.microsoft.com/office/drawing/2014/main" id="{57D19528-D0FF-45EC-AFDF-ABF6C78C9F55}"/>
              </a:ext>
            </a:extLst>
          </p:cNvPr>
          <p:cNvCxnSpPr/>
          <p:nvPr/>
        </p:nvCxnSpPr>
        <p:spPr>
          <a:xfrm>
            <a:off x="3646149" y="2654234"/>
            <a:ext cx="0" cy="13633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8B5D5441-B6AD-4E45-AB33-C2F784E4BC10}"/>
              </a:ext>
            </a:extLst>
          </p:cNvPr>
          <p:cNvSpPr/>
          <p:nvPr/>
        </p:nvSpPr>
        <p:spPr>
          <a:xfrm>
            <a:off x="4332760" y="2308332"/>
            <a:ext cx="770980" cy="338554"/>
          </a:xfrm>
          <a:prstGeom prst="rect">
            <a:avLst/>
          </a:prstGeom>
        </p:spPr>
        <p:txBody>
          <a:bodyPr wrap="none">
            <a:spAutoFit/>
          </a:bodyPr>
          <a:lstStyle/>
          <a:p>
            <a:r>
              <a:rPr lang="nl-BE" sz="1600" b="1" u="sng" dirty="0">
                <a:latin typeface="Calibri" panose="020F0502020204030204" pitchFamily="34" charset="0"/>
                <a:cs typeface="Times New Roman" panose="02020603050405020304" pitchFamily="18" charset="0"/>
              </a:rPr>
              <a:t>Sector </a:t>
            </a:r>
            <a:endParaRPr lang="en-GB" sz="1600" b="1" u="sng" dirty="0"/>
          </a:p>
        </p:txBody>
      </p:sp>
      <p:sp>
        <p:nvSpPr>
          <p:cNvPr id="69" name="Rectangle 68">
            <a:extLst>
              <a:ext uri="{FF2B5EF4-FFF2-40B4-BE49-F238E27FC236}">
                <a16:creationId xmlns:a16="http://schemas.microsoft.com/office/drawing/2014/main" id="{F71F9622-20DD-48F7-9511-D6FCAA619D06}"/>
              </a:ext>
            </a:extLst>
          </p:cNvPr>
          <p:cNvSpPr/>
          <p:nvPr/>
        </p:nvSpPr>
        <p:spPr>
          <a:xfrm>
            <a:off x="4603855" y="2741539"/>
            <a:ext cx="487506" cy="307777"/>
          </a:xfrm>
          <a:prstGeom prst="rect">
            <a:avLst/>
          </a:prstGeom>
        </p:spPr>
        <p:txBody>
          <a:bodyPr wrap="none">
            <a:spAutoFit/>
          </a:bodyPr>
          <a:lstStyle/>
          <a:p>
            <a:r>
              <a:rPr lang="nl-BE" sz="1400" dirty="0">
                <a:latin typeface="Calibri" panose="020F0502020204030204" pitchFamily="34" charset="0"/>
                <a:ea typeface="Calibri" panose="020F0502020204030204" pitchFamily="34" charset="0"/>
                <a:cs typeface="Times New Roman" panose="02020603050405020304" pitchFamily="18" charset="0"/>
              </a:rPr>
              <a:t>VBA</a:t>
            </a:r>
            <a:endParaRPr lang="en-GB" sz="1400" dirty="0"/>
          </a:p>
        </p:txBody>
      </p:sp>
      <p:pic>
        <p:nvPicPr>
          <p:cNvPr id="70" name="Image 8">
            <a:extLst>
              <a:ext uri="{FF2B5EF4-FFF2-40B4-BE49-F238E27FC236}">
                <a16:creationId xmlns:a16="http://schemas.microsoft.com/office/drawing/2014/main" id="{59625D3B-7EAD-4AA4-B6ED-5504AC3C250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44995" y="2732821"/>
            <a:ext cx="650848" cy="374972"/>
          </a:xfrm>
          <a:prstGeom prst="rect">
            <a:avLst/>
          </a:prstGeom>
        </p:spPr>
      </p:pic>
      <p:pic>
        <p:nvPicPr>
          <p:cNvPr id="71" name="Picture 6">
            <a:extLst>
              <a:ext uri="{FF2B5EF4-FFF2-40B4-BE49-F238E27FC236}">
                <a16:creationId xmlns:a16="http://schemas.microsoft.com/office/drawing/2014/main" id="{ECAC3962-3FB2-4353-86AA-FC613F2316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6623" y="3212834"/>
            <a:ext cx="717163" cy="344055"/>
          </a:xfrm>
          <a:prstGeom prst="rect">
            <a:avLst/>
          </a:prstGeom>
        </p:spPr>
      </p:pic>
      <p:sp>
        <p:nvSpPr>
          <p:cNvPr id="72" name="Rectangle 71">
            <a:extLst>
              <a:ext uri="{FF2B5EF4-FFF2-40B4-BE49-F238E27FC236}">
                <a16:creationId xmlns:a16="http://schemas.microsoft.com/office/drawing/2014/main" id="{1301DB25-93E2-4706-BC6B-1E583B3D8AC9}"/>
              </a:ext>
            </a:extLst>
          </p:cNvPr>
          <p:cNvSpPr/>
          <p:nvPr/>
        </p:nvSpPr>
        <p:spPr>
          <a:xfrm>
            <a:off x="4597690" y="3226587"/>
            <a:ext cx="861133"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CO2Logic</a:t>
            </a:r>
            <a:endParaRPr lang="en-GB" sz="1400" dirty="0"/>
          </a:p>
        </p:txBody>
      </p:sp>
      <p:pic>
        <p:nvPicPr>
          <p:cNvPr id="26" name="Picture 2" descr="Afbeeldingsresultaat voor vincotte">
            <a:extLst>
              <a:ext uri="{FF2B5EF4-FFF2-40B4-BE49-F238E27FC236}">
                <a16:creationId xmlns:a16="http://schemas.microsoft.com/office/drawing/2014/main" id="{E1DDE412-E6C8-47FB-ACA9-00F2A67B59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4441" y="3655463"/>
            <a:ext cx="306410" cy="307777"/>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583B620-F147-479B-801F-4159DF86C5CF}"/>
              </a:ext>
            </a:extLst>
          </p:cNvPr>
          <p:cNvSpPr/>
          <p:nvPr/>
        </p:nvSpPr>
        <p:spPr>
          <a:xfrm>
            <a:off x="4585583" y="3637240"/>
            <a:ext cx="799065" cy="307777"/>
          </a:xfrm>
          <a:prstGeom prst="rect">
            <a:avLst/>
          </a:prstGeom>
        </p:spPr>
        <p:txBody>
          <a:bodyPr wrap="none">
            <a:spAutoFit/>
          </a:bodyPr>
          <a:lstStyle/>
          <a:p>
            <a:r>
              <a:rPr lang="nl-BE" sz="1400" dirty="0" err="1">
                <a:latin typeface="Calibri" panose="020F0502020204030204" pitchFamily="34" charset="0"/>
                <a:cs typeface="Times New Roman" panose="02020603050405020304" pitchFamily="18" charset="0"/>
              </a:rPr>
              <a:t>Vincotte</a:t>
            </a:r>
            <a:endParaRPr lang="en-GB" sz="1400" dirty="0"/>
          </a:p>
        </p:txBody>
      </p:sp>
      <p:cxnSp>
        <p:nvCxnSpPr>
          <p:cNvPr id="75" name="Straight Connector 74">
            <a:extLst>
              <a:ext uri="{FF2B5EF4-FFF2-40B4-BE49-F238E27FC236}">
                <a16:creationId xmlns:a16="http://schemas.microsoft.com/office/drawing/2014/main" id="{9B0DDDDC-4794-450B-9A88-1329DCD806A3}"/>
              </a:ext>
            </a:extLst>
          </p:cNvPr>
          <p:cNvCxnSpPr/>
          <p:nvPr/>
        </p:nvCxnSpPr>
        <p:spPr>
          <a:xfrm>
            <a:off x="5717660" y="2628179"/>
            <a:ext cx="0" cy="13633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E17C8EF-C77C-4171-B095-93A11F599048}"/>
              </a:ext>
            </a:extLst>
          </p:cNvPr>
          <p:cNvSpPr/>
          <p:nvPr/>
        </p:nvSpPr>
        <p:spPr>
          <a:xfrm>
            <a:off x="6331581" y="2354119"/>
            <a:ext cx="636713" cy="338554"/>
          </a:xfrm>
          <a:prstGeom prst="rect">
            <a:avLst/>
          </a:prstGeom>
        </p:spPr>
        <p:txBody>
          <a:bodyPr wrap="none">
            <a:spAutoFit/>
          </a:bodyPr>
          <a:lstStyle/>
          <a:p>
            <a:r>
              <a:rPr lang="nl-BE" sz="1600" b="1" u="sng" dirty="0">
                <a:latin typeface="Calibri" panose="020F0502020204030204" pitchFamily="34" charset="0"/>
                <a:cs typeface="Times New Roman" panose="02020603050405020304" pitchFamily="18" charset="0"/>
              </a:rPr>
              <a:t>NGO </a:t>
            </a:r>
            <a:endParaRPr lang="en-GB" sz="1600" b="1" u="sng" dirty="0"/>
          </a:p>
        </p:txBody>
      </p:sp>
      <p:sp>
        <p:nvSpPr>
          <p:cNvPr id="77" name="Rectangle 76">
            <a:extLst>
              <a:ext uri="{FF2B5EF4-FFF2-40B4-BE49-F238E27FC236}">
                <a16:creationId xmlns:a16="http://schemas.microsoft.com/office/drawing/2014/main" id="{3E18F4C6-E24D-4994-85C7-006BCE1F563E}"/>
              </a:ext>
            </a:extLst>
          </p:cNvPr>
          <p:cNvSpPr/>
          <p:nvPr/>
        </p:nvSpPr>
        <p:spPr>
          <a:xfrm>
            <a:off x="6649937" y="2760025"/>
            <a:ext cx="518091" cy="307777"/>
          </a:xfrm>
          <a:prstGeom prst="rect">
            <a:avLst/>
          </a:prstGeom>
        </p:spPr>
        <p:txBody>
          <a:bodyPr wrap="none">
            <a:spAutoFit/>
          </a:bodyPr>
          <a:lstStyle/>
          <a:p>
            <a:r>
              <a:rPr lang="nl-BE" sz="1400" dirty="0" err="1">
                <a:latin typeface="Calibri" panose="020F0502020204030204" pitchFamily="34" charset="0"/>
                <a:cs typeface="Times New Roman" panose="02020603050405020304" pitchFamily="18" charset="0"/>
              </a:rPr>
              <a:t>Pixxi</a:t>
            </a:r>
            <a:endParaRPr lang="en-GB" sz="1400" dirty="0"/>
          </a:p>
        </p:txBody>
      </p:sp>
      <p:pic>
        <p:nvPicPr>
          <p:cNvPr id="29" name="Picture 4" descr="Afbeeldingsresultaat voor pixii">
            <a:extLst>
              <a:ext uri="{FF2B5EF4-FFF2-40B4-BE49-F238E27FC236}">
                <a16:creationId xmlns:a16="http://schemas.microsoft.com/office/drawing/2014/main" id="{40482492-DBAF-4B98-9DB6-11743CCFA9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0155" y="2839470"/>
            <a:ext cx="452654" cy="214687"/>
          </a:xfrm>
          <a:prstGeom prst="rect">
            <a:avLst/>
          </a:prstGeom>
          <a:noFill/>
          <a:extLst>
            <a:ext uri="{909E8E84-426E-40DD-AFC4-6F175D3DCCD1}">
              <a14:hiddenFill xmlns:a14="http://schemas.microsoft.com/office/drawing/2010/main">
                <a:solidFill>
                  <a:srgbClr val="FFFFFF"/>
                </a:solidFill>
              </a14:hiddenFill>
            </a:ext>
          </a:extLst>
        </p:spPr>
      </p:pic>
      <p:pic>
        <p:nvPicPr>
          <p:cNvPr id="78" name="Afbeelding 51" descr="Stichting_klimaatvriend.jpg">
            <a:extLst>
              <a:ext uri="{FF2B5EF4-FFF2-40B4-BE49-F238E27FC236}">
                <a16:creationId xmlns:a16="http://schemas.microsoft.com/office/drawing/2014/main" id="{A0479BDF-F9A7-4F13-A397-AF35763229BE}"/>
              </a:ext>
            </a:extLst>
          </p:cNvPr>
          <p:cNvPicPr>
            <a:picLocks noChangeAspect="1"/>
          </p:cNvPicPr>
          <p:nvPr/>
        </p:nvPicPr>
        <p:blipFill rotWithShape="1">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l="10738" t="1229" r="67086"/>
          <a:stretch/>
        </p:blipFill>
        <p:spPr bwMode="auto">
          <a:xfrm>
            <a:off x="5879352" y="3160823"/>
            <a:ext cx="608893" cy="4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a:extLst>
              <a:ext uri="{FF2B5EF4-FFF2-40B4-BE49-F238E27FC236}">
                <a16:creationId xmlns:a16="http://schemas.microsoft.com/office/drawing/2014/main" id="{49F7713C-41A8-4E07-AFD7-6E5CFEAB0315}"/>
              </a:ext>
            </a:extLst>
          </p:cNvPr>
          <p:cNvSpPr/>
          <p:nvPr/>
        </p:nvSpPr>
        <p:spPr>
          <a:xfrm>
            <a:off x="6649937" y="3216058"/>
            <a:ext cx="580223"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SKAO</a:t>
            </a:r>
            <a:endParaRPr lang="en-GB" sz="1400" dirty="0"/>
          </a:p>
        </p:txBody>
      </p:sp>
      <p:cxnSp>
        <p:nvCxnSpPr>
          <p:cNvPr id="34" name="Straight Arrow Connector 33">
            <a:extLst>
              <a:ext uri="{FF2B5EF4-FFF2-40B4-BE49-F238E27FC236}">
                <a16:creationId xmlns:a16="http://schemas.microsoft.com/office/drawing/2014/main" id="{19BD30E8-13DB-46C4-AF50-7C85CEA918E6}"/>
              </a:ext>
            </a:extLst>
          </p:cNvPr>
          <p:cNvCxnSpPr/>
          <p:nvPr/>
        </p:nvCxnSpPr>
        <p:spPr>
          <a:xfrm>
            <a:off x="1885087" y="4439774"/>
            <a:ext cx="0" cy="609600"/>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F917D6E-357D-49AD-AE64-5B2E8338AE9E}"/>
              </a:ext>
            </a:extLst>
          </p:cNvPr>
          <p:cNvCxnSpPr/>
          <p:nvPr/>
        </p:nvCxnSpPr>
        <p:spPr>
          <a:xfrm>
            <a:off x="4397336" y="4439774"/>
            <a:ext cx="0" cy="609600"/>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06870C1-81F5-454E-A6A9-32D63D96304A}"/>
              </a:ext>
            </a:extLst>
          </p:cNvPr>
          <p:cNvCxnSpPr/>
          <p:nvPr/>
        </p:nvCxnSpPr>
        <p:spPr>
          <a:xfrm>
            <a:off x="6920873" y="4439774"/>
            <a:ext cx="0" cy="609600"/>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8EBFAE0E-C69B-41B9-A9DD-3A9C890B06D2}"/>
              </a:ext>
            </a:extLst>
          </p:cNvPr>
          <p:cNvSpPr/>
          <p:nvPr/>
        </p:nvSpPr>
        <p:spPr>
          <a:xfrm>
            <a:off x="8836840" y="2297777"/>
            <a:ext cx="2858241" cy="1945567"/>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Afbeeldingsresultaat voor WTCB">
            <a:extLst>
              <a:ext uri="{FF2B5EF4-FFF2-40B4-BE49-F238E27FC236}">
                <a16:creationId xmlns:a16="http://schemas.microsoft.com/office/drawing/2014/main" id="{C6B493CC-E3F2-49E7-9AA5-1295573674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08580" y="2419859"/>
            <a:ext cx="266555" cy="3651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ome">
            <a:extLst>
              <a:ext uri="{FF2B5EF4-FFF2-40B4-BE49-F238E27FC236}">
                <a16:creationId xmlns:a16="http://schemas.microsoft.com/office/drawing/2014/main" id="{78512632-3C8C-4C39-85AE-21A41C240A4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7281" r="86746"/>
          <a:stretch/>
        </p:blipFill>
        <p:spPr bwMode="auto">
          <a:xfrm>
            <a:off x="8957226" y="2911878"/>
            <a:ext cx="461354" cy="365126"/>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97709DFC-F890-4C59-B8EA-7964B362DC61}"/>
              </a:ext>
            </a:extLst>
          </p:cNvPr>
          <p:cNvSpPr/>
          <p:nvPr/>
        </p:nvSpPr>
        <p:spPr>
          <a:xfrm>
            <a:off x="9600186" y="2474290"/>
            <a:ext cx="623440"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WTCB</a:t>
            </a:r>
            <a:endParaRPr lang="en-GB" sz="1400" dirty="0"/>
          </a:p>
        </p:txBody>
      </p:sp>
      <p:sp>
        <p:nvSpPr>
          <p:cNvPr id="88" name="Rectangle 87">
            <a:extLst>
              <a:ext uri="{FF2B5EF4-FFF2-40B4-BE49-F238E27FC236}">
                <a16:creationId xmlns:a16="http://schemas.microsoft.com/office/drawing/2014/main" id="{FEF38401-D673-4AAC-A52E-A842FFD89682}"/>
              </a:ext>
            </a:extLst>
          </p:cNvPr>
          <p:cNvSpPr/>
          <p:nvPr/>
        </p:nvSpPr>
        <p:spPr>
          <a:xfrm>
            <a:off x="9620604" y="2933376"/>
            <a:ext cx="559769"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OCW</a:t>
            </a:r>
            <a:endParaRPr lang="en-GB" sz="1400" dirty="0"/>
          </a:p>
        </p:txBody>
      </p:sp>
      <p:sp>
        <p:nvSpPr>
          <p:cNvPr id="89" name="Rectangle 88">
            <a:extLst>
              <a:ext uri="{FF2B5EF4-FFF2-40B4-BE49-F238E27FC236}">
                <a16:creationId xmlns:a16="http://schemas.microsoft.com/office/drawing/2014/main" id="{EACBFCB7-C6C2-47F0-BE33-0FBA26293E8C}"/>
              </a:ext>
            </a:extLst>
          </p:cNvPr>
          <p:cNvSpPr/>
          <p:nvPr/>
        </p:nvSpPr>
        <p:spPr>
          <a:xfrm>
            <a:off x="10296935" y="3394066"/>
            <a:ext cx="1367169" cy="307777"/>
          </a:xfrm>
          <a:prstGeom prst="rect">
            <a:avLst/>
          </a:prstGeom>
        </p:spPr>
        <p:txBody>
          <a:bodyPr wrap="none">
            <a:spAutoFit/>
          </a:bodyPr>
          <a:lstStyle/>
          <a:p>
            <a:r>
              <a:rPr lang="nl-BE" sz="1400" dirty="0">
                <a:latin typeface="Calibri" panose="020F0502020204030204" pitchFamily="34" charset="0"/>
                <a:cs typeface="Times New Roman" panose="02020603050405020304" pitchFamily="18" charset="0"/>
              </a:rPr>
              <a:t>VCB, CCW, CCBC</a:t>
            </a:r>
            <a:endParaRPr lang="en-GB" sz="1400" dirty="0"/>
          </a:p>
        </p:txBody>
      </p:sp>
      <p:cxnSp>
        <p:nvCxnSpPr>
          <p:cNvPr id="90" name="Straight Arrow Connector 89">
            <a:extLst>
              <a:ext uri="{FF2B5EF4-FFF2-40B4-BE49-F238E27FC236}">
                <a16:creationId xmlns:a16="http://schemas.microsoft.com/office/drawing/2014/main" id="{14D4CB48-1F56-44FC-AC42-9E999BC99274}"/>
              </a:ext>
            </a:extLst>
          </p:cNvPr>
          <p:cNvCxnSpPr>
            <a:cxnSpLocks/>
          </p:cNvCxnSpPr>
          <p:nvPr/>
        </p:nvCxnSpPr>
        <p:spPr>
          <a:xfrm flipH="1">
            <a:off x="7974024" y="3212500"/>
            <a:ext cx="681732" cy="0"/>
          </a:xfrm>
          <a:prstGeom prst="straightConnector1">
            <a:avLst/>
          </a:prstGeom>
          <a:ln w="127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5A253AA-A2DB-4335-8C72-CE981EA332AE}"/>
              </a:ext>
            </a:extLst>
          </p:cNvPr>
          <p:cNvSpPr/>
          <p:nvPr/>
        </p:nvSpPr>
        <p:spPr>
          <a:xfrm>
            <a:off x="797363" y="1964714"/>
            <a:ext cx="7018346"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Stuurgroep</a:t>
            </a:r>
            <a:endParaRPr lang="en-GB" dirty="0">
              <a:solidFill>
                <a:schemeClr val="bg1"/>
              </a:solidFill>
            </a:endParaRPr>
          </a:p>
        </p:txBody>
      </p:sp>
      <p:sp>
        <p:nvSpPr>
          <p:cNvPr id="95" name="Rectangle 94">
            <a:extLst>
              <a:ext uri="{FF2B5EF4-FFF2-40B4-BE49-F238E27FC236}">
                <a16:creationId xmlns:a16="http://schemas.microsoft.com/office/drawing/2014/main" id="{81AEEE64-EFE0-4BC0-9B0C-D6B013E291F5}"/>
              </a:ext>
            </a:extLst>
          </p:cNvPr>
          <p:cNvSpPr/>
          <p:nvPr/>
        </p:nvSpPr>
        <p:spPr>
          <a:xfrm>
            <a:off x="8836839" y="1961525"/>
            <a:ext cx="2858241"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Feedbackgroep</a:t>
            </a:r>
            <a:endParaRPr lang="en-GB" dirty="0">
              <a:solidFill>
                <a:schemeClr val="bg1"/>
              </a:solidFill>
            </a:endParaRPr>
          </a:p>
        </p:txBody>
      </p:sp>
      <p:sp>
        <p:nvSpPr>
          <p:cNvPr id="96" name="Rectangle 95">
            <a:extLst>
              <a:ext uri="{FF2B5EF4-FFF2-40B4-BE49-F238E27FC236}">
                <a16:creationId xmlns:a16="http://schemas.microsoft.com/office/drawing/2014/main" id="{AA4C1357-D9BC-438E-93EE-A700D77B3896}"/>
              </a:ext>
            </a:extLst>
          </p:cNvPr>
          <p:cNvSpPr/>
          <p:nvPr/>
        </p:nvSpPr>
        <p:spPr>
          <a:xfrm>
            <a:off x="669768" y="5244536"/>
            <a:ext cx="2412000"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Juridische</a:t>
            </a:r>
            <a:r>
              <a:rPr lang="en-GB" dirty="0">
                <a:solidFill>
                  <a:schemeClr val="bg1"/>
                </a:solidFill>
              </a:rPr>
              <a:t> </a:t>
            </a:r>
            <a:r>
              <a:rPr lang="en-GB" dirty="0" err="1">
                <a:solidFill>
                  <a:schemeClr val="bg1"/>
                </a:solidFill>
              </a:rPr>
              <a:t>werkgroep</a:t>
            </a:r>
            <a:endParaRPr lang="en-GB" dirty="0">
              <a:solidFill>
                <a:schemeClr val="bg1"/>
              </a:solidFill>
            </a:endParaRPr>
          </a:p>
        </p:txBody>
      </p:sp>
      <p:sp>
        <p:nvSpPr>
          <p:cNvPr id="97" name="Rectangle 96">
            <a:extLst>
              <a:ext uri="{FF2B5EF4-FFF2-40B4-BE49-F238E27FC236}">
                <a16:creationId xmlns:a16="http://schemas.microsoft.com/office/drawing/2014/main" id="{4E36A65A-8F7B-4BB5-A4EA-589CB6539A75}"/>
              </a:ext>
            </a:extLst>
          </p:cNvPr>
          <p:cNvSpPr/>
          <p:nvPr/>
        </p:nvSpPr>
        <p:spPr>
          <a:xfrm>
            <a:off x="3196765" y="5244142"/>
            <a:ext cx="2412000"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Technische</a:t>
            </a:r>
            <a:r>
              <a:rPr lang="en-GB" dirty="0">
                <a:solidFill>
                  <a:schemeClr val="bg1"/>
                </a:solidFill>
              </a:rPr>
              <a:t> </a:t>
            </a:r>
            <a:r>
              <a:rPr lang="en-GB" dirty="0" err="1">
                <a:solidFill>
                  <a:schemeClr val="bg1"/>
                </a:solidFill>
              </a:rPr>
              <a:t>werkgroep</a:t>
            </a:r>
            <a:endParaRPr lang="en-GB" dirty="0">
              <a:solidFill>
                <a:schemeClr val="bg1"/>
              </a:solidFill>
            </a:endParaRPr>
          </a:p>
        </p:txBody>
      </p:sp>
      <p:sp>
        <p:nvSpPr>
          <p:cNvPr id="98" name="Rectangle 97">
            <a:extLst>
              <a:ext uri="{FF2B5EF4-FFF2-40B4-BE49-F238E27FC236}">
                <a16:creationId xmlns:a16="http://schemas.microsoft.com/office/drawing/2014/main" id="{E7BF2F1E-32B2-4EA2-BFE6-839F781712DF}"/>
              </a:ext>
            </a:extLst>
          </p:cNvPr>
          <p:cNvSpPr/>
          <p:nvPr/>
        </p:nvSpPr>
        <p:spPr>
          <a:xfrm>
            <a:off x="5734048" y="5244599"/>
            <a:ext cx="2412000" cy="36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Organisatiestructuur</a:t>
            </a:r>
            <a:endParaRPr lang="en-GB" dirty="0">
              <a:solidFill>
                <a:schemeClr val="bg1"/>
              </a:solidFill>
            </a:endParaRPr>
          </a:p>
        </p:txBody>
      </p:sp>
      <p:pic>
        <p:nvPicPr>
          <p:cNvPr id="1042" name="Picture 18" descr="Cluster Ã©co-construction">
            <a:extLst>
              <a:ext uri="{FF2B5EF4-FFF2-40B4-BE49-F238E27FC236}">
                <a16:creationId xmlns:a16="http://schemas.microsoft.com/office/drawing/2014/main" id="{C452334D-7047-4DFF-B3A1-AEE53E7F2CF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57226" y="3777278"/>
            <a:ext cx="900547" cy="60960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A14A42EC-A796-434F-8BA9-4F4C5661A70E}"/>
              </a:ext>
            </a:extLst>
          </p:cNvPr>
          <p:cNvSpPr/>
          <p:nvPr/>
        </p:nvSpPr>
        <p:spPr>
          <a:xfrm>
            <a:off x="10311672" y="3837622"/>
            <a:ext cx="1355499" cy="307777"/>
          </a:xfrm>
          <a:prstGeom prst="rect">
            <a:avLst/>
          </a:prstGeom>
        </p:spPr>
        <p:txBody>
          <a:bodyPr wrap="none">
            <a:spAutoFit/>
          </a:bodyPr>
          <a:lstStyle/>
          <a:p>
            <a:r>
              <a:rPr lang="nl-BE" sz="1400" dirty="0" err="1">
                <a:latin typeface="Calibri" panose="020F0502020204030204" pitchFamily="34" charset="0"/>
                <a:cs typeface="Times New Roman" panose="02020603050405020304" pitchFamily="18" charset="0"/>
              </a:rPr>
              <a:t>Ecoconstruction</a:t>
            </a:r>
            <a:endParaRPr lang="en-GB" sz="1400" dirty="0"/>
          </a:p>
        </p:txBody>
      </p:sp>
    </p:spTree>
    <p:extLst>
      <p:ext uri="{BB962C8B-B14F-4D97-AF65-F5344CB8AC3E}">
        <p14:creationId xmlns:p14="http://schemas.microsoft.com/office/powerpoint/2010/main" val="3888783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2. </a:t>
            </a:r>
            <a:r>
              <a:rPr lang="en-GB" dirty="0" err="1"/>
              <a:t>Échelle</a:t>
            </a:r>
            <a:r>
              <a:rPr lang="en-GB" dirty="0"/>
              <a:t> de performance CO2</a:t>
            </a:r>
          </a:p>
        </p:txBody>
      </p:sp>
      <p:sp>
        <p:nvSpPr>
          <p:cNvPr id="4" name="Espace réservé du contenu 3"/>
          <p:cNvSpPr>
            <a:spLocks noGrp="1"/>
          </p:cNvSpPr>
          <p:nvPr>
            <p:ph sz="half" idx="13"/>
          </p:nvPr>
        </p:nvSpPr>
        <p:spPr/>
        <p:txBody>
          <a:bodyPr/>
          <a:lstStyle/>
          <a:p>
            <a:r>
              <a:rPr lang="en-GB" dirty="0" err="1"/>
              <a:t>Historique</a:t>
            </a:r>
            <a:r>
              <a:rPr lang="en-GB" dirty="0"/>
              <a:t> – </a:t>
            </a:r>
            <a:r>
              <a:rPr lang="en-GB" dirty="0" err="1"/>
              <a:t>successtory</a:t>
            </a:r>
            <a:r>
              <a:rPr lang="en-GB" dirty="0"/>
              <a:t> aux Pays-Bas</a:t>
            </a:r>
          </a:p>
        </p:txBody>
      </p:sp>
      <p:sp>
        <p:nvSpPr>
          <p:cNvPr id="2" name="Slide Number Placeholder 1"/>
          <p:cNvSpPr>
            <a:spLocks noGrp="1"/>
          </p:cNvSpPr>
          <p:nvPr>
            <p:ph type="sldNum" sz="quarter" idx="12"/>
          </p:nvPr>
        </p:nvSpPr>
        <p:spPr/>
        <p:txBody>
          <a:bodyPr/>
          <a:lstStyle/>
          <a:p>
            <a:fld id="{273D814C-4FD7-BC4C-B83F-A3593BC1E3DE}" type="slidenum">
              <a:rPr lang="fr-FR" smtClean="0"/>
              <a:pPr/>
              <a:t>17</a:t>
            </a:fld>
            <a:endParaRPr lang="fr-FR" dirty="0"/>
          </a:p>
        </p:txBody>
      </p:sp>
      <p:sp>
        <p:nvSpPr>
          <p:cNvPr id="73" name="AutoShape 8" descr="Wallonie">
            <a:extLst>
              <a:ext uri="{FF2B5EF4-FFF2-40B4-BE49-F238E27FC236}">
                <a16:creationId xmlns:a16="http://schemas.microsoft.com/office/drawing/2014/main" id="{0671C8F6-3E65-4F96-B4EE-91A5141E7F8B}"/>
              </a:ext>
            </a:extLst>
          </p:cNvPr>
          <p:cNvSpPr>
            <a:spLocks noChangeAspect="1" noChangeArrowheads="1"/>
          </p:cNvSpPr>
          <p:nvPr/>
        </p:nvSpPr>
        <p:spPr bwMode="auto">
          <a:xfrm>
            <a:off x="8436654" y="967725"/>
            <a:ext cx="64162" cy="641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Rectangle 44">
            <a:extLst>
              <a:ext uri="{FF2B5EF4-FFF2-40B4-BE49-F238E27FC236}">
                <a16:creationId xmlns:a16="http://schemas.microsoft.com/office/drawing/2014/main" id="{9DAE32CB-7D2C-43A5-A8C6-89DEC207E76A}"/>
              </a:ext>
            </a:extLst>
          </p:cNvPr>
          <p:cNvSpPr/>
          <p:nvPr/>
        </p:nvSpPr>
        <p:spPr>
          <a:xfrm>
            <a:off x="337930" y="1425006"/>
            <a:ext cx="11231218" cy="2585323"/>
          </a:xfrm>
          <a:prstGeom prst="rect">
            <a:avLst/>
          </a:prstGeom>
        </p:spPr>
        <p:txBody>
          <a:bodyPr wrap="square">
            <a:spAutoFit/>
          </a:bodyPr>
          <a:lstStyle/>
          <a:p>
            <a:pPr marL="742950" lvl="1" indent="-285750">
              <a:buFont typeface="Arial" panose="020B0604020202020204" pitchFamily="34" charset="0"/>
              <a:buChar char="•"/>
            </a:pPr>
            <a:r>
              <a:rPr lang="fr-BE" altLang="en-US" dirty="0"/>
              <a:t>+ 800 certificats en 2018</a:t>
            </a:r>
          </a:p>
          <a:p>
            <a:pPr marL="742950" lvl="1" indent="-285750">
              <a:buFont typeface="Arial" panose="020B0604020202020204" pitchFamily="34" charset="0"/>
              <a:buChar char="•"/>
            </a:pPr>
            <a:r>
              <a:rPr lang="fr-BE" altLang="en-US" dirty="0"/>
              <a:t>2500 entreprises </a:t>
            </a:r>
          </a:p>
          <a:p>
            <a:pPr marL="742950" lvl="1" indent="-285750">
              <a:buFont typeface="Arial" panose="020B0604020202020204" pitchFamily="34" charset="0"/>
              <a:buChar char="•"/>
            </a:pPr>
            <a:r>
              <a:rPr lang="fr-BE" altLang="en-US" dirty="0"/>
              <a:t>80 pouvoirs adjudicateurs</a:t>
            </a:r>
          </a:p>
          <a:p>
            <a:pPr marL="742950" lvl="1" indent="-285750">
              <a:buFont typeface="Arial" panose="020B0604020202020204" pitchFamily="34" charset="0"/>
              <a:buChar char="•"/>
            </a:pPr>
            <a:r>
              <a:rPr lang="fr-BE" altLang="en-US" dirty="0"/>
              <a:t>Divers secteurs </a:t>
            </a:r>
          </a:p>
          <a:p>
            <a:pPr marL="742950" lvl="1" indent="-285750">
              <a:buFont typeface="Arial" panose="020B0604020202020204" pitchFamily="34" charset="0"/>
              <a:buChar char="•"/>
            </a:pPr>
            <a:r>
              <a:rPr lang="fr-BE" altLang="en-US" dirty="0"/>
              <a:t>Pouvoirs adjudicateurs certifiées</a:t>
            </a:r>
          </a:p>
          <a:p>
            <a:pPr marL="742950" lvl="1" indent="-285750">
              <a:buFont typeface="Arial" panose="020B0604020202020204" pitchFamily="34" charset="0"/>
              <a:buChar char="•"/>
            </a:pPr>
            <a:r>
              <a:rPr lang="fr-BE" altLang="en-US" dirty="0"/>
              <a:t>+ 60% </a:t>
            </a:r>
            <a:r>
              <a:rPr lang="fr-BE" altLang="en-US" dirty="0" err="1"/>
              <a:t>PMEs</a:t>
            </a:r>
            <a:endParaRPr lang="fr-BE" altLang="en-US" dirty="0"/>
          </a:p>
          <a:p>
            <a:pPr marL="742950" lvl="1" indent="-285750">
              <a:buFont typeface="Arial" panose="020B0604020202020204" pitchFamily="34" charset="0"/>
              <a:buChar char="•"/>
            </a:pPr>
            <a:r>
              <a:rPr lang="fr-BE" altLang="en-US" dirty="0"/>
              <a:t>Parmi les principaux processus de certification aux </a:t>
            </a:r>
            <a:br>
              <a:rPr lang="fr-BE" altLang="en-US" dirty="0"/>
            </a:br>
            <a:r>
              <a:rPr lang="fr-BE" altLang="en-US" dirty="0"/>
              <a:t>Pays-Bas</a:t>
            </a:r>
          </a:p>
          <a:p>
            <a:endParaRPr lang="fr-BE" altLang="en-US" dirty="0"/>
          </a:p>
        </p:txBody>
      </p:sp>
      <p:pic>
        <p:nvPicPr>
          <p:cNvPr id="6" name="Picture 5">
            <a:extLst>
              <a:ext uri="{FF2B5EF4-FFF2-40B4-BE49-F238E27FC236}">
                <a16:creationId xmlns:a16="http://schemas.microsoft.com/office/drawing/2014/main" id="{6F246BF0-7665-4E8C-A7D8-A8DF40D8D45A}"/>
              </a:ext>
            </a:extLst>
          </p:cNvPr>
          <p:cNvPicPr>
            <a:picLocks noChangeAspect="1"/>
          </p:cNvPicPr>
          <p:nvPr/>
        </p:nvPicPr>
        <p:blipFill>
          <a:blip r:embed="rId3"/>
          <a:stretch>
            <a:fillRect/>
          </a:stretch>
        </p:blipFill>
        <p:spPr>
          <a:xfrm>
            <a:off x="6289248" y="1251759"/>
            <a:ext cx="4642703" cy="2424965"/>
          </a:xfrm>
          <a:prstGeom prst="rect">
            <a:avLst/>
          </a:prstGeom>
        </p:spPr>
      </p:pic>
      <p:pic>
        <p:nvPicPr>
          <p:cNvPr id="9" name="Picture 8">
            <a:extLst>
              <a:ext uri="{FF2B5EF4-FFF2-40B4-BE49-F238E27FC236}">
                <a16:creationId xmlns:a16="http://schemas.microsoft.com/office/drawing/2014/main" id="{9C831E49-DDFC-47E8-A9A7-60AD39F8DA92}"/>
              </a:ext>
            </a:extLst>
          </p:cNvPr>
          <p:cNvPicPr>
            <a:picLocks noChangeAspect="1"/>
          </p:cNvPicPr>
          <p:nvPr/>
        </p:nvPicPr>
        <p:blipFill>
          <a:blip r:embed="rId4"/>
          <a:stretch>
            <a:fillRect/>
          </a:stretch>
        </p:blipFill>
        <p:spPr>
          <a:xfrm>
            <a:off x="6289247" y="3849971"/>
            <a:ext cx="4642703" cy="2458021"/>
          </a:xfrm>
          <a:prstGeom prst="rect">
            <a:avLst/>
          </a:prstGeom>
        </p:spPr>
      </p:pic>
      <p:sp>
        <p:nvSpPr>
          <p:cNvPr id="12" name="TextBox 11">
            <a:extLst>
              <a:ext uri="{FF2B5EF4-FFF2-40B4-BE49-F238E27FC236}">
                <a16:creationId xmlns:a16="http://schemas.microsoft.com/office/drawing/2014/main" id="{5D3B200B-6E2F-4937-9767-815C3A923406}"/>
              </a:ext>
            </a:extLst>
          </p:cNvPr>
          <p:cNvSpPr txBox="1"/>
          <p:nvPr/>
        </p:nvSpPr>
        <p:spPr>
          <a:xfrm rot="5400000">
            <a:off x="10143428" y="2202540"/>
            <a:ext cx="2256183" cy="369332"/>
          </a:xfrm>
          <a:prstGeom prst="rect">
            <a:avLst/>
          </a:prstGeom>
          <a:noFill/>
        </p:spPr>
        <p:txBody>
          <a:bodyPr wrap="square" rtlCol="0">
            <a:spAutoFit/>
          </a:bodyPr>
          <a:lstStyle/>
          <a:p>
            <a:pPr algn="ctr"/>
            <a:r>
              <a:rPr lang="en-GB" b="1" dirty="0" err="1"/>
              <a:t>Entreprises</a:t>
            </a:r>
            <a:endParaRPr lang="en-GB" b="1" dirty="0"/>
          </a:p>
        </p:txBody>
      </p:sp>
      <p:sp>
        <p:nvSpPr>
          <p:cNvPr id="62" name="TextBox 61">
            <a:extLst>
              <a:ext uri="{FF2B5EF4-FFF2-40B4-BE49-F238E27FC236}">
                <a16:creationId xmlns:a16="http://schemas.microsoft.com/office/drawing/2014/main" id="{D4064FC8-F09D-42C4-8B94-38E63885F78E}"/>
              </a:ext>
            </a:extLst>
          </p:cNvPr>
          <p:cNvSpPr txBox="1"/>
          <p:nvPr/>
        </p:nvSpPr>
        <p:spPr>
          <a:xfrm rot="5400000">
            <a:off x="9883260" y="4882537"/>
            <a:ext cx="2780957" cy="369332"/>
          </a:xfrm>
          <a:prstGeom prst="rect">
            <a:avLst/>
          </a:prstGeom>
          <a:noFill/>
        </p:spPr>
        <p:txBody>
          <a:bodyPr wrap="square" rtlCol="0">
            <a:spAutoFit/>
          </a:bodyPr>
          <a:lstStyle/>
          <a:p>
            <a:pPr algn="ctr"/>
            <a:r>
              <a:rPr lang="en-GB" b="1" dirty="0" err="1"/>
              <a:t>Pouvoirs</a:t>
            </a:r>
            <a:r>
              <a:rPr lang="en-GB" b="1" dirty="0"/>
              <a:t> publics</a:t>
            </a:r>
          </a:p>
        </p:txBody>
      </p:sp>
      <p:pic>
        <p:nvPicPr>
          <p:cNvPr id="64" name="Afbeelding 12" descr="co2ladder_160311-100.jpg">
            <a:extLst>
              <a:ext uri="{FF2B5EF4-FFF2-40B4-BE49-F238E27FC236}">
                <a16:creationId xmlns:a16="http://schemas.microsoft.com/office/drawing/2014/main" id="{FA2E9DB9-05B6-4E15-BE74-698E2A95F9B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08178" y="3848629"/>
            <a:ext cx="3389577" cy="225423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3" name="Picture 7" descr="Z:\CO2-Prestatieladder\Foto's\co2ladder_160311-001.jpg">
            <a:extLst>
              <a:ext uri="{FF2B5EF4-FFF2-40B4-BE49-F238E27FC236}">
                <a16:creationId xmlns:a16="http://schemas.microsoft.com/office/drawing/2014/main" id="{415D5A18-DE6A-4C82-BD96-C1AEA5C29D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1109" y="3848629"/>
            <a:ext cx="2479893" cy="164930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867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2. CO2-Prestatieladder</a:t>
            </a:r>
          </a:p>
        </p:txBody>
      </p:sp>
      <p:sp>
        <p:nvSpPr>
          <p:cNvPr id="4" name="Espace réservé du contenu 3"/>
          <p:cNvSpPr>
            <a:spLocks noGrp="1"/>
          </p:cNvSpPr>
          <p:nvPr>
            <p:ph sz="half" idx="13"/>
          </p:nvPr>
        </p:nvSpPr>
        <p:spPr/>
        <p:txBody>
          <a:bodyPr/>
          <a:lstStyle/>
          <a:p>
            <a:r>
              <a:rPr lang="en-GB" dirty="0" err="1"/>
              <a:t>Achtergrond</a:t>
            </a:r>
            <a:r>
              <a:rPr lang="en-GB" dirty="0"/>
              <a:t> – </a:t>
            </a:r>
            <a:r>
              <a:rPr lang="en-GB" dirty="0" err="1"/>
              <a:t>succesverhaal</a:t>
            </a:r>
            <a:r>
              <a:rPr lang="en-GB" dirty="0"/>
              <a:t> in Nederland</a:t>
            </a:r>
          </a:p>
        </p:txBody>
      </p:sp>
      <p:sp>
        <p:nvSpPr>
          <p:cNvPr id="2" name="Slide Number Placeholder 1"/>
          <p:cNvSpPr>
            <a:spLocks noGrp="1"/>
          </p:cNvSpPr>
          <p:nvPr>
            <p:ph type="sldNum" sz="quarter" idx="12"/>
          </p:nvPr>
        </p:nvSpPr>
        <p:spPr/>
        <p:txBody>
          <a:bodyPr/>
          <a:lstStyle/>
          <a:p>
            <a:fld id="{273D814C-4FD7-BC4C-B83F-A3593BC1E3DE}" type="slidenum">
              <a:rPr lang="fr-FR" smtClean="0"/>
              <a:pPr/>
              <a:t>18</a:t>
            </a:fld>
            <a:endParaRPr lang="fr-FR" dirty="0"/>
          </a:p>
        </p:txBody>
      </p:sp>
      <p:sp>
        <p:nvSpPr>
          <p:cNvPr id="73" name="AutoShape 8" descr="Wallonie">
            <a:extLst>
              <a:ext uri="{FF2B5EF4-FFF2-40B4-BE49-F238E27FC236}">
                <a16:creationId xmlns:a16="http://schemas.microsoft.com/office/drawing/2014/main" id="{0671C8F6-3E65-4F96-B4EE-91A5141E7F8B}"/>
              </a:ext>
            </a:extLst>
          </p:cNvPr>
          <p:cNvSpPr>
            <a:spLocks noChangeAspect="1" noChangeArrowheads="1"/>
          </p:cNvSpPr>
          <p:nvPr/>
        </p:nvSpPr>
        <p:spPr bwMode="auto">
          <a:xfrm>
            <a:off x="8436654" y="967725"/>
            <a:ext cx="64162" cy="641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Rectangle 44">
            <a:extLst>
              <a:ext uri="{FF2B5EF4-FFF2-40B4-BE49-F238E27FC236}">
                <a16:creationId xmlns:a16="http://schemas.microsoft.com/office/drawing/2014/main" id="{9DAE32CB-7D2C-43A5-A8C6-89DEC207E76A}"/>
              </a:ext>
            </a:extLst>
          </p:cNvPr>
          <p:cNvSpPr/>
          <p:nvPr/>
        </p:nvSpPr>
        <p:spPr>
          <a:xfrm>
            <a:off x="337930" y="1425006"/>
            <a:ext cx="11231218" cy="2585323"/>
          </a:xfrm>
          <a:prstGeom prst="rect">
            <a:avLst/>
          </a:prstGeom>
        </p:spPr>
        <p:txBody>
          <a:bodyPr wrap="square">
            <a:spAutoFit/>
          </a:bodyPr>
          <a:lstStyle/>
          <a:p>
            <a:pPr marL="742950" lvl="1" indent="-285750">
              <a:buFont typeface="Arial" panose="020B0604020202020204" pitchFamily="34" charset="0"/>
              <a:buChar char="•"/>
            </a:pPr>
            <a:r>
              <a:rPr lang="nl-NL" altLang="en-US" dirty="0"/>
              <a:t>+ 800 certificaten in 2018</a:t>
            </a:r>
          </a:p>
          <a:p>
            <a:pPr marL="742950" lvl="1" indent="-285750">
              <a:buFont typeface="Arial" panose="020B0604020202020204" pitchFamily="34" charset="0"/>
              <a:buChar char="•"/>
            </a:pPr>
            <a:r>
              <a:rPr lang="nl-NL" altLang="en-US" dirty="0"/>
              <a:t>2500 bedrijven</a:t>
            </a:r>
          </a:p>
          <a:p>
            <a:pPr marL="742950" lvl="1" indent="-285750">
              <a:buFont typeface="Arial" panose="020B0604020202020204" pitchFamily="34" charset="0"/>
              <a:buChar char="•"/>
            </a:pPr>
            <a:r>
              <a:rPr lang="nl-NL" altLang="en-US" dirty="0"/>
              <a:t>80 aanbestedende overheden</a:t>
            </a:r>
          </a:p>
          <a:p>
            <a:pPr marL="742950" lvl="1" indent="-285750">
              <a:buFont typeface="Arial" panose="020B0604020202020204" pitchFamily="34" charset="0"/>
              <a:buChar char="•"/>
            </a:pPr>
            <a:r>
              <a:rPr lang="nl-NL" altLang="en-US" dirty="0"/>
              <a:t>meerdere sectoren</a:t>
            </a:r>
          </a:p>
          <a:p>
            <a:pPr marL="742950" lvl="1" indent="-285750">
              <a:buFont typeface="Arial" panose="020B0604020202020204" pitchFamily="34" charset="0"/>
              <a:buChar char="•"/>
            </a:pPr>
            <a:r>
              <a:rPr lang="nl-NL" altLang="en-US" dirty="0"/>
              <a:t>gecertificeerde aanbestedende overheden</a:t>
            </a:r>
          </a:p>
          <a:p>
            <a:pPr marL="742950" lvl="1" indent="-285750">
              <a:buFont typeface="Arial" panose="020B0604020202020204" pitchFamily="34" charset="0"/>
              <a:buChar char="•"/>
            </a:pPr>
            <a:r>
              <a:rPr lang="nl-NL" altLang="en-US" dirty="0"/>
              <a:t>+ 60% </a:t>
            </a:r>
            <a:r>
              <a:rPr lang="nl-NL" altLang="en-US" dirty="0" err="1"/>
              <a:t>KMO’s</a:t>
            </a:r>
            <a:endParaRPr lang="nl-NL" altLang="en-US" dirty="0"/>
          </a:p>
          <a:p>
            <a:pPr marL="742950" lvl="1" indent="-285750">
              <a:buFont typeface="Arial" panose="020B0604020202020204" pitchFamily="34" charset="0"/>
              <a:buChar char="•"/>
            </a:pPr>
            <a:r>
              <a:rPr lang="nl-NL" altLang="en-US" dirty="0"/>
              <a:t>bij grootste certificeringsschema’s in NL</a:t>
            </a:r>
          </a:p>
          <a:p>
            <a:pPr marL="742950" lvl="1" indent="-285750">
              <a:buFont typeface="Arial" panose="020B0604020202020204" pitchFamily="34" charset="0"/>
              <a:buChar char="•"/>
            </a:pPr>
            <a:endParaRPr lang="nl-NL" altLang="en-US" dirty="0"/>
          </a:p>
          <a:p>
            <a:endParaRPr lang="nl-NL" altLang="en-US" dirty="0"/>
          </a:p>
        </p:txBody>
      </p:sp>
      <p:pic>
        <p:nvPicPr>
          <p:cNvPr id="6" name="Picture 5">
            <a:extLst>
              <a:ext uri="{FF2B5EF4-FFF2-40B4-BE49-F238E27FC236}">
                <a16:creationId xmlns:a16="http://schemas.microsoft.com/office/drawing/2014/main" id="{6F246BF0-7665-4E8C-A7D8-A8DF40D8D45A}"/>
              </a:ext>
            </a:extLst>
          </p:cNvPr>
          <p:cNvPicPr>
            <a:picLocks noChangeAspect="1"/>
          </p:cNvPicPr>
          <p:nvPr/>
        </p:nvPicPr>
        <p:blipFill>
          <a:blip r:embed="rId3"/>
          <a:stretch>
            <a:fillRect/>
          </a:stretch>
        </p:blipFill>
        <p:spPr>
          <a:xfrm>
            <a:off x="6289248" y="1251759"/>
            <a:ext cx="4642703" cy="2424965"/>
          </a:xfrm>
          <a:prstGeom prst="rect">
            <a:avLst/>
          </a:prstGeom>
        </p:spPr>
      </p:pic>
      <p:pic>
        <p:nvPicPr>
          <p:cNvPr id="9" name="Picture 8">
            <a:extLst>
              <a:ext uri="{FF2B5EF4-FFF2-40B4-BE49-F238E27FC236}">
                <a16:creationId xmlns:a16="http://schemas.microsoft.com/office/drawing/2014/main" id="{9C831E49-DDFC-47E8-A9A7-60AD39F8DA92}"/>
              </a:ext>
            </a:extLst>
          </p:cNvPr>
          <p:cNvPicPr>
            <a:picLocks noChangeAspect="1"/>
          </p:cNvPicPr>
          <p:nvPr/>
        </p:nvPicPr>
        <p:blipFill>
          <a:blip r:embed="rId4"/>
          <a:stretch>
            <a:fillRect/>
          </a:stretch>
        </p:blipFill>
        <p:spPr>
          <a:xfrm>
            <a:off x="6289247" y="3849971"/>
            <a:ext cx="4642703" cy="2458021"/>
          </a:xfrm>
          <a:prstGeom prst="rect">
            <a:avLst/>
          </a:prstGeom>
        </p:spPr>
      </p:pic>
      <p:sp>
        <p:nvSpPr>
          <p:cNvPr id="12" name="TextBox 11">
            <a:extLst>
              <a:ext uri="{FF2B5EF4-FFF2-40B4-BE49-F238E27FC236}">
                <a16:creationId xmlns:a16="http://schemas.microsoft.com/office/drawing/2014/main" id="{5D3B200B-6E2F-4937-9767-815C3A923406}"/>
              </a:ext>
            </a:extLst>
          </p:cNvPr>
          <p:cNvSpPr txBox="1"/>
          <p:nvPr/>
        </p:nvSpPr>
        <p:spPr>
          <a:xfrm rot="5400000">
            <a:off x="10143428" y="2202540"/>
            <a:ext cx="2256183" cy="369332"/>
          </a:xfrm>
          <a:prstGeom prst="rect">
            <a:avLst/>
          </a:prstGeom>
          <a:noFill/>
        </p:spPr>
        <p:txBody>
          <a:bodyPr wrap="square" rtlCol="0">
            <a:spAutoFit/>
          </a:bodyPr>
          <a:lstStyle/>
          <a:p>
            <a:pPr algn="ctr"/>
            <a:r>
              <a:rPr lang="en-GB" b="1" dirty="0" err="1"/>
              <a:t>bedrijven</a:t>
            </a:r>
            <a:endParaRPr lang="en-GB" b="1" dirty="0"/>
          </a:p>
        </p:txBody>
      </p:sp>
      <p:sp>
        <p:nvSpPr>
          <p:cNvPr id="62" name="TextBox 61">
            <a:extLst>
              <a:ext uri="{FF2B5EF4-FFF2-40B4-BE49-F238E27FC236}">
                <a16:creationId xmlns:a16="http://schemas.microsoft.com/office/drawing/2014/main" id="{D4064FC8-F09D-42C4-8B94-38E63885F78E}"/>
              </a:ext>
            </a:extLst>
          </p:cNvPr>
          <p:cNvSpPr txBox="1"/>
          <p:nvPr/>
        </p:nvSpPr>
        <p:spPr>
          <a:xfrm rot="5400000">
            <a:off x="9883260" y="4882537"/>
            <a:ext cx="2780957" cy="369332"/>
          </a:xfrm>
          <a:prstGeom prst="rect">
            <a:avLst/>
          </a:prstGeom>
          <a:noFill/>
        </p:spPr>
        <p:txBody>
          <a:bodyPr wrap="square" rtlCol="0">
            <a:spAutoFit/>
          </a:bodyPr>
          <a:lstStyle/>
          <a:p>
            <a:pPr algn="ctr"/>
            <a:r>
              <a:rPr lang="en-GB" b="1" dirty="0" err="1"/>
              <a:t>overheden</a:t>
            </a:r>
            <a:endParaRPr lang="en-GB" b="1" dirty="0"/>
          </a:p>
        </p:txBody>
      </p:sp>
      <p:pic>
        <p:nvPicPr>
          <p:cNvPr id="64" name="Afbeelding 12" descr="co2ladder_160311-100.jpg">
            <a:extLst>
              <a:ext uri="{FF2B5EF4-FFF2-40B4-BE49-F238E27FC236}">
                <a16:creationId xmlns:a16="http://schemas.microsoft.com/office/drawing/2014/main" id="{FA2E9DB9-05B6-4E15-BE74-698E2A95F9B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08178" y="3848629"/>
            <a:ext cx="3389577" cy="225423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3" name="Picture 7" descr="Z:\CO2-Prestatieladder\Foto's\co2ladder_160311-001.jpg">
            <a:extLst>
              <a:ext uri="{FF2B5EF4-FFF2-40B4-BE49-F238E27FC236}">
                <a16:creationId xmlns:a16="http://schemas.microsoft.com/office/drawing/2014/main" id="{415D5A18-DE6A-4C82-BD96-C1AEA5C29D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0502" y="3676724"/>
            <a:ext cx="2479893" cy="164930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94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22F0BC-44F6-7443-AC87-E5407F11E51D}"/>
              </a:ext>
            </a:extLst>
          </p:cNvPr>
          <p:cNvPicPr>
            <a:picLocks noChangeAspect="1"/>
          </p:cNvPicPr>
          <p:nvPr/>
        </p:nvPicPr>
        <p:blipFill>
          <a:blip r:embed="rId3"/>
          <a:stretch>
            <a:fillRect/>
          </a:stretch>
        </p:blipFill>
        <p:spPr>
          <a:xfrm>
            <a:off x="6559232" y="2517927"/>
            <a:ext cx="5795453" cy="3253107"/>
          </a:xfrm>
          <a:prstGeom prst="rect">
            <a:avLst/>
          </a:prstGeom>
        </p:spPr>
      </p:pic>
      <p:sp>
        <p:nvSpPr>
          <p:cNvPr id="3" name="Titre 2"/>
          <p:cNvSpPr>
            <a:spLocks noGrp="1"/>
          </p:cNvSpPr>
          <p:nvPr>
            <p:ph type="title"/>
          </p:nvPr>
        </p:nvSpPr>
        <p:spPr>
          <a:xfrm>
            <a:off x="207264" y="114303"/>
            <a:ext cx="10314432" cy="619698"/>
          </a:xfrm>
        </p:spPr>
        <p:txBody>
          <a:bodyPr/>
          <a:lstStyle/>
          <a:p>
            <a:r>
              <a:rPr lang="en-GB" dirty="0"/>
              <a:t>2. </a:t>
            </a:r>
            <a:r>
              <a:rPr lang="en-GB" dirty="0" err="1"/>
              <a:t>Échelle</a:t>
            </a:r>
            <a:r>
              <a:rPr lang="en-GB" dirty="0"/>
              <a:t> de performance CO2</a:t>
            </a:r>
          </a:p>
        </p:txBody>
      </p:sp>
      <p:sp>
        <p:nvSpPr>
          <p:cNvPr id="4" name="Espace réservé du contenu 3"/>
          <p:cNvSpPr>
            <a:spLocks noGrp="1"/>
          </p:cNvSpPr>
          <p:nvPr>
            <p:ph sz="half" idx="13"/>
          </p:nvPr>
        </p:nvSpPr>
        <p:spPr>
          <a:xfrm>
            <a:off x="195072" y="693110"/>
            <a:ext cx="10326624" cy="512024"/>
          </a:xfrm>
        </p:spPr>
        <p:txBody>
          <a:bodyPr/>
          <a:lstStyle/>
          <a:p>
            <a:r>
              <a:rPr lang="en-GB" dirty="0" err="1"/>
              <a:t>Fonctionnement</a:t>
            </a:r>
            <a:r>
              <a:rPr lang="en-GB" dirty="0"/>
              <a:t> de </a:t>
            </a:r>
            <a:r>
              <a:rPr lang="en-GB" dirty="0" err="1"/>
              <a:t>l’instrument</a:t>
            </a:r>
            <a:r>
              <a:rPr lang="en-GB" dirty="0"/>
              <a:t> </a:t>
            </a:r>
          </a:p>
        </p:txBody>
      </p:sp>
      <p:sp>
        <p:nvSpPr>
          <p:cNvPr id="2" name="Slide Number Placeholder 1"/>
          <p:cNvSpPr>
            <a:spLocks noGrp="1"/>
          </p:cNvSpPr>
          <p:nvPr>
            <p:ph type="sldNum" sz="quarter" idx="12"/>
          </p:nvPr>
        </p:nvSpPr>
        <p:spPr/>
        <p:txBody>
          <a:bodyPr/>
          <a:lstStyle/>
          <a:p>
            <a:fld id="{273D814C-4FD7-BC4C-B83F-A3593BC1E3DE}" type="slidenum">
              <a:rPr lang="fr-FR" smtClean="0"/>
              <a:pPr/>
              <a:t>19</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48" name="TextBox 47">
            <a:extLst>
              <a:ext uri="{FF2B5EF4-FFF2-40B4-BE49-F238E27FC236}">
                <a16:creationId xmlns:a16="http://schemas.microsoft.com/office/drawing/2014/main" id="{6BC69E81-5C7C-4672-BB26-004ADA739CA6}"/>
              </a:ext>
            </a:extLst>
          </p:cNvPr>
          <p:cNvSpPr txBox="1"/>
          <p:nvPr/>
        </p:nvSpPr>
        <p:spPr>
          <a:xfrm>
            <a:off x="2682203" y="1787249"/>
            <a:ext cx="3383280" cy="276999"/>
          </a:xfrm>
          <a:prstGeom prst="rect">
            <a:avLst/>
          </a:prstGeom>
          <a:noFill/>
        </p:spPr>
        <p:txBody>
          <a:bodyPr wrap="square" rtlCol="0">
            <a:spAutoFit/>
          </a:bodyPr>
          <a:lstStyle/>
          <a:p>
            <a:pPr algn="ctr"/>
            <a:r>
              <a:rPr lang="en-GB" sz="1200" dirty="0">
                <a:solidFill>
                  <a:schemeClr val="accent5">
                    <a:lumMod val="75000"/>
                  </a:schemeClr>
                </a:solidFill>
              </a:rPr>
              <a:t>Relation 1-1</a:t>
            </a:r>
          </a:p>
        </p:txBody>
      </p:sp>
      <p:sp>
        <p:nvSpPr>
          <p:cNvPr id="50" name="Rectangle: Rounded Corners 49">
            <a:extLst>
              <a:ext uri="{FF2B5EF4-FFF2-40B4-BE49-F238E27FC236}">
                <a16:creationId xmlns:a16="http://schemas.microsoft.com/office/drawing/2014/main" id="{761A7374-7A33-45D3-B01F-D990926A0046}"/>
              </a:ext>
            </a:extLst>
          </p:cNvPr>
          <p:cNvSpPr/>
          <p:nvPr/>
        </p:nvSpPr>
        <p:spPr>
          <a:xfrm>
            <a:off x="431540" y="1376572"/>
            <a:ext cx="2808000" cy="732582"/>
          </a:xfrm>
          <a:prstGeom prst="roundRect">
            <a:avLst/>
          </a:prstGeom>
          <a:noFill/>
          <a:ln w="222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a:solidFill>
                  <a:schemeClr val="accent5">
                    <a:lumMod val="75000"/>
                  </a:schemeClr>
                </a:solidFill>
              </a:rPr>
              <a:t>Partie 1</a:t>
            </a:r>
          </a:p>
          <a:p>
            <a:pPr algn="ctr"/>
            <a:r>
              <a:rPr lang="fr-BE" altLang="en-US" sz="1400" dirty="0">
                <a:solidFill>
                  <a:schemeClr val="accent5">
                    <a:lumMod val="75000"/>
                  </a:schemeClr>
                </a:solidFill>
              </a:rPr>
              <a:t>Liste avec les critères d’attribution à intégrer </a:t>
            </a:r>
            <a:r>
              <a:rPr lang="fr-BE" altLang="en-US" sz="1400" dirty="0" err="1">
                <a:solidFill>
                  <a:schemeClr val="accent5">
                    <a:lumMod val="75000"/>
                  </a:schemeClr>
                </a:solidFill>
              </a:rPr>
              <a:t>ds</a:t>
            </a:r>
            <a:r>
              <a:rPr lang="fr-BE" altLang="en-US" sz="1400" dirty="0">
                <a:solidFill>
                  <a:schemeClr val="accent5">
                    <a:lumMod val="75000"/>
                  </a:schemeClr>
                </a:solidFill>
              </a:rPr>
              <a:t> les marchés publics</a:t>
            </a:r>
            <a:endParaRPr lang="fr-BE" sz="1400" dirty="0">
              <a:solidFill>
                <a:schemeClr val="accent5">
                  <a:lumMod val="75000"/>
                </a:schemeClr>
              </a:solidFill>
            </a:endParaRPr>
          </a:p>
        </p:txBody>
      </p:sp>
      <p:sp>
        <p:nvSpPr>
          <p:cNvPr id="51" name="Rectangle: Rounded Corners 50">
            <a:extLst>
              <a:ext uri="{FF2B5EF4-FFF2-40B4-BE49-F238E27FC236}">
                <a16:creationId xmlns:a16="http://schemas.microsoft.com/office/drawing/2014/main" id="{2AE86D60-05C7-493D-859B-B4032F801E08}"/>
              </a:ext>
            </a:extLst>
          </p:cNvPr>
          <p:cNvSpPr/>
          <p:nvPr/>
        </p:nvSpPr>
        <p:spPr>
          <a:xfrm>
            <a:off x="5508146" y="1376572"/>
            <a:ext cx="2808000" cy="731544"/>
          </a:xfrm>
          <a:prstGeom prst="roundRect">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a:solidFill>
                  <a:schemeClr val="accent5">
                    <a:lumMod val="75000"/>
                  </a:schemeClr>
                </a:solidFill>
              </a:rPr>
              <a:t>Partie 2</a:t>
            </a:r>
          </a:p>
          <a:p>
            <a:pPr algn="ctr"/>
            <a:r>
              <a:rPr lang="fr-BE" altLang="en-US" sz="1400">
                <a:solidFill>
                  <a:schemeClr val="accent5">
                    <a:lumMod val="75000"/>
                  </a:schemeClr>
                </a:solidFill>
              </a:rPr>
              <a:t>Système de gestion du CO2, certifiable sur 5 niveaux</a:t>
            </a:r>
          </a:p>
        </p:txBody>
      </p:sp>
      <p:cxnSp>
        <p:nvCxnSpPr>
          <p:cNvPr id="53" name="Straight Arrow Connector 52">
            <a:extLst>
              <a:ext uri="{FF2B5EF4-FFF2-40B4-BE49-F238E27FC236}">
                <a16:creationId xmlns:a16="http://schemas.microsoft.com/office/drawing/2014/main" id="{94DAEEDF-BF6E-41B4-84DD-C2BF71D7B971}"/>
              </a:ext>
            </a:extLst>
          </p:cNvPr>
          <p:cNvCxnSpPr>
            <a:cxnSpLocks/>
            <a:stCxn id="50" idx="3"/>
            <a:endCxn id="51" idx="1"/>
          </p:cNvCxnSpPr>
          <p:nvPr/>
        </p:nvCxnSpPr>
        <p:spPr>
          <a:xfrm flipV="1">
            <a:off x="3239540" y="1742344"/>
            <a:ext cx="2268606" cy="519"/>
          </a:xfrm>
          <a:prstGeom prst="straightConnector1">
            <a:avLst/>
          </a:prstGeom>
          <a:ln w="15875">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AAEECD5-85F8-411D-BE44-BBFE63948035}"/>
              </a:ext>
            </a:extLst>
          </p:cNvPr>
          <p:cNvSpPr txBox="1"/>
          <p:nvPr/>
        </p:nvSpPr>
        <p:spPr>
          <a:xfrm>
            <a:off x="1725466" y="5572264"/>
            <a:ext cx="5476460" cy="584775"/>
          </a:xfrm>
          <a:prstGeom prst="rect">
            <a:avLst/>
          </a:prstGeom>
          <a:noFill/>
          <a:ln w="19050">
            <a:solidFill>
              <a:schemeClr val="tx1">
                <a:lumMod val="65000"/>
                <a:lumOff val="35000"/>
              </a:schemeClr>
            </a:solidFill>
            <a:prstDash val="dash"/>
          </a:ln>
        </p:spPr>
        <p:txBody>
          <a:bodyPr wrap="square" rtlCol="0">
            <a:spAutoFit/>
          </a:bodyPr>
          <a:lstStyle/>
          <a:p>
            <a:pPr algn="ctr"/>
            <a:r>
              <a:rPr lang="fr-BE" sz="1600" b="1">
                <a:solidFill>
                  <a:schemeClr val="tx1">
                    <a:lumMod val="65000"/>
                    <a:lumOff val="35000"/>
                  </a:schemeClr>
                </a:solidFill>
              </a:rPr>
              <a:t>Il est possible de démontrer que l’on répond aux critères d’attribution en présentant un certifiat à un niveau déterminé</a:t>
            </a:r>
          </a:p>
        </p:txBody>
      </p:sp>
      <p:pic>
        <p:nvPicPr>
          <p:cNvPr id="9" name="Picture 8">
            <a:extLst>
              <a:ext uri="{FF2B5EF4-FFF2-40B4-BE49-F238E27FC236}">
                <a16:creationId xmlns:a16="http://schemas.microsoft.com/office/drawing/2014/main" id="{8F7150C1-904F-C447-9ACB-630F7B06CF7A}"/>
              </a:ext>
            </a:extLst>
          </p:cNvPr>
          <p:cNvPicPr>
            <a:picLocks noChangeAspect="1"/>
          </p:cNvPicPr>
          <p:nvPr/>
        </p:nvPicPr>
        <p:blipFill>
          <a:blip r:embed="rId4"/>
          <a:stretch>
            <a:fillRect/>
          </a:stretch>
        </p:blipFill>
        <p:spPr>
          <a:xfrm>
            <a:off x="1562565" y="2470359"/>
            <a:ext cx="5622555" cy="2721873"/>
          </a:xfrm>
          <a:prstGeom prst="rect">
            <a:avLst/>
          </a:prstGeom>
        </p:spPr>
      </p:pic>
      <p:sp>
        <p:nvSpPr>
          <p:cNvPr id="54" name="TextBox 53">
            <a:extLst>
              <a:ext uri="{FF2B5EF4-FFF2-40B4-BE49-F238E27FC236}">
                <a16:creationId xmlns:a16="http://schemas.microsoft.com/office/drawing/2014/main" id="{4EDC1959-6580-413D-A2BC-137A96516933}"/>
              </a:ext>
            </a:extLst>
          </p:cNvPr>
          <p:cNvSpPr txBox="1"/>
          <p:nvPr/>
        </p:nvSpPr>
        <p:spPr>
          <a:xfrm rot="5400000">
            <a:off x="4185027" y="5000082"/>
            <a:ext cx="557339" cy="400110"/>
          </a:xfrm>
          <a:prstGeom prst="rect">
            <a:avLst/>
          </a:prstGeom>
          <a:noFill/>
        </p:spPr>
        <p:txBody>
          <a:bodyPr wrap="square" rtlCol="0">
            <a:spAutoFit/>
          </a:bodyPr>
          <a:lstStyle/>
          <a:p>
            <a:pPr algn="ctr"/>
            <a:r>
              <a:rPr lang="en-GB" sz="2000" b="1" dirty="0">
                <a:solidFill>
                  <a:schemeClr val="accent1">
                    <a:lumMod val="50000"/>
                  </a:schemeClr>
                </a:solidFill>
              </a:rPr>
              <a:t>=&gt; </a:t>
            </a:r>
          </a:p>
        </p:txBody>
      </p:sp>
      <p:cxnSp>
        <p:nvCxnSpPr>
          <p:cNvPr id="8" name="Straight Connector 7">
            <a:extLst>
              <a:ext uri="{FF2B5EF4-FFF2-40B4-BE49-F238E27FC236}">
                <a16:creationId xmlns:a16="http://schemas.microsoft.com/office/drawing/2014/main" id="{8719D603-B39E-4455-8012-4D83DF63D0D9}"/>
              </a:ext>
            </a:extLst>
          </p:cNvPr>
          <p:cNvCxnSpPr>
            <a:cxnSpLocks/>
          </p:cNvCxnSpPr>
          <p:nvPr/>
        </p:nvCxnSpPr>
        <p:spPr>
          <a:xfrm flipV="1">
            <a:off x="431540" y="3804356"/>
            <a:ext cx="9502682" cy="2252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644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812646" y="325082"/>
            <a:ext cx="4067267" cy="553998"/>
          </a:xfrm>
          <a:prstGeom prst="rect">
            <a:avLst/>
          </a:prstGeom>
          <a:noFill/>
        </p:spPr>
        <p:txBody>
          <a:bodyPr wrap="none" rtlCol="0">
            <a:spAutoFit/>
          </a:bodyPr>
          <a:lstStyle/>
          <a:p>
            <a:pPr defTabSz="914217"/>
            <a:r>
              <a:rPr lang="en-US" sz="3000" b="1" spc="50" dirty="0">
                <a:solidFill>
                  <a:srgbClr val="12627A"/>
                </a:solidFill>
                <a:latin typeface="Roboto Medium" charset="0"/>
                <a:ea typeface="Roboto Medium" charset="0"/>
                <a:cs typeface="Roboto Medium" charset="0"/>
              </a:rPr>
              <a:t>ADEB-VBA </a:t>
            </a:r>
            <a:r>
              <a:rPr lang="en-US" sz="3000" b="1" spc="50" dirty="0">
                <a:solidFill>
                  <a:srgbClr val="C2B280"/>
                </a:solidFill>
                <a:latin typeface="Roboto Black" charset="0"/>
                <a:ea typeface="Roboto Black" charset="0"/>
                <a:cs typeface="Roboto Black" charset="0"/>
              </a:rPr>
              <a:t>AGENDA</a:t>
            </a:r>
          </a:p>
        </p:txBody>
      </p:sp>
      <p:sp>
        <p:nvSpPr>
          <p:cNvPr id="45" name="TextBox 44"/>
          <p:cNvSpPr txBox="1"/>
          <p:nvPr/>
        </p:nvSpPr>
        <p:spPr>
          <a:xfrm>
            <a:off x="2595145" y="4729284"/>
            <a:ext cx="399468" cy="323165"/>
          </a:xfrm>
          <a:prstGeom prst="rect">
            <a:avLst/>
          </a:prstGeom>
          <a:noFill/>
        </p:spPr>
        <p:txBody>
          <a:bodyPr wrap="none" rtlCol="0">
            <a:spAutoFit/>
          </a:bodyPr>
          <a:lstStyle/>
          <a:p>
            <a:pPr algn="r" defTabSz="914217"/>
            <a:r>
              <a:rPr lang="en-US" sz="1500" dirty="0">
                <a:solidFill>
                  <a:srgbClr val="000000"/>
                </a:solidFill>
                <a:latin typeface="Roboto Medium" charset="0"/>
                <a:ea typeface="Roboto Medium" charset="0"/>
                <a:cs typeface="Roboto Medium" charset="0"/>
              </a:rPr>
              <a:t>04</a:t>
            </a:r>
          </a:p>
        </p:txBody>
      </p:sp>
      <p:sp>
        <p:nvSpPr>
          <p:cNvPr id="46" name="TextBox 45"/>
          <p:cNvSpPr txBox="1"/>
          <p:nvPr/>
        </p:nvSpPr>
        <p:spPr>
          <a:xfrm>
            <a:off x="2994613" y="4597687"/>
            <a:ext cx="5358555"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ECHELLE DE PRESTATION CO2 DANS LA PRATIQUE</a:t>
            </a:r>
          </a:p>
        </p:txBody>
      </p:sp>
      <p:cxnSp>
        <p:nvCxnSpPr>
          <p:cNvPr id="48" name="Straight Connector 47"/>
          <p:cNvCxnSpPr>
            <a:cxnSpLocks/>
          </p:cNvCxnSpPr>
          <p:nvPr/>
        </p:nvCxnSpPr>
        <p:spPr>
          <a:xfrm>
            <a:off x="3115220" y="4922442"/>
            <a:ext cx="4768391" cy="0"/>
          </a:xfrm>
          <a:prstGeom prst="line">
            <a:avLst/>
          </a:prstGeom>
          <a:ln w="4699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085535" y="3575951"/>
            <a:ext cx="399468" cy="323165"/>
          </a:xfrm>
          <a:prstGeom prst="rect">
            <a:avLst/>
          </a:prstGeom>
          <a:noFill/>
        </p:spPr>
        <p:txBody>
          <a:bodyPr wrap="none" rtlCol="0">
            <a:spAutoFit/>
          </a:bodyPr>
          <a:lstStyle/>
          <a:p>
            <a:pPr algn="r" defTabSz="914217"/>
            <a:r>
              <a:rPr lang="en-US" sz="1500" dirty="0">
                <a:solidFill>
                  <a:srgbClr val="000000"/>
                </a:solidFill>
                <a:latin typeface="Roboto Medium" charset="0"/>
                <a:ea typeface="Roboto Medium" charset="0"/>
                <a:cs typeface="Roboto Medium" charset="0"/>
              </a:rPr>
              <a:t>03</a:t>
            </a:r>
          </a:p>
        </p:txBody>
      </p:sp>
      <p:sp>
        <p:nvSpPr>
          <p:cNvPr id="56" name="TextBox 55"/>
          <p:cNvSpPr txBox="1"/>
          <p:nvPr/>
        </p:nvSpPr>
        <p:spPr>
          <a:xfrm>
            <a:off x="4485002" y="3415612"/>
            <a:ext cx="1899796"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QUESTIONS</a:t>
            </a:r>
          </a:p>
        </p:txBody>
      </p:sp>
      <p:cxnSp>
        <p:nvCxnSpPr>
          <p:cNvPr id="58" name="Straight Connector 57"/>
          <p:cNvCxnSpPr>
            <a:cxnSpLocks/>
          </p:cNvCxnSpPr>
          <p:nvPr/>
        </p:nvCxnSpPr>
        <p:spPr>
          <a:xfrm>
            <a:off x="4605610" y="3770353"/>
            <a:ext cx="1490390" cy="0"/>
          </a:xfrm>
          <a:prstGeom prst="line">
            <a:avLst/>
          </a:prstGeom>
          <a:ln w="46990">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611372" y="2606630"/>
            <a:ext cx="399468" cy="323165"/>
          </a:xfrm>
          <a:prstGeom prst="rect">
            <a:avLst/>
          </a:prstGeom>
          <a:noFill/>
        </p:spPr>
        <p:txBody>
          <a:bodyPr wrap="none" rtlCol="0">
            <a:spAutoFit/>
          </a:bodyPr>
          <a:lstStyle/>
          <a:p>
            <a:pPr algn="r" defTabSz="914217"/>
            <a:r>
              <a:rPr lang="en-US" sz="1500" dirty="0">
                <a:solidFill>
                  <a:srgbClr val="000000"/>
                </a:solidFill>
                <a:latin typeface="Roboto Medium" charset="0"/>
                <a:ea typeface="Roboto Medium" charset="0"/>
                <a:cs typeface="Roboto Medium" charset="0"/>
              </a:rPr>
              <a:t>02</a:t>
            </a:r>
          </a:p>
        </p:txBody>
      </p:sp>
      <p:sp>
        <p:nvSpPr>
          <p:cNvPr id="64" name="TextBox 63"/>
          <p:cNvSpPr txBox="1"/>
          <p:nvPr/>
        </p:nvSpPr>
        <p:spPr>
          <a:xfrm>
            <a:off x="2994614" y="2422330"/>
            <a:ext cx="2217408"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PRINCIPES DE BASE</a:t>
            </a:r>
          </a:p>
        </p:txBody>
      </p:sp>
      <p:cxnSp>
        <p:nvCxnSpPr>
          <p:cNvPr id="66" name="Straight Connector 65"/>
          <p:cNvCxnSpPr>
            <a:cxnSpLocks/>
          </p:cNvCxnSpPr>
          <p:nvPr/>
        </p:nvCxnSpPr>
        <p:spPr>
          <a:xfrm>
            <a:off x="3115220" y="2768213"/>
            <a:ext cx="2980780" cy="0"/>
          </a:xfrm>
          <a:prstGeom prst="line">
            <a:avLst/>
          </a:prstGeom>
          <a:ln w="46990">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085535" y="5686075"/>
            <a:ext cx="399468" cy="323165"/>
          </a:xfrm>
          <a:prstGeom prst="rect">
            <a:avLst/>
          </a:prstGeom>
          <a:noFill/>
        </p:spPr>
        <p:txBody>
          <a:bodyPr wrap="none" rtlCol="0">
            <a:spAutoFit/>
          </a:bodyPr>
          <a:lstStyle/>
          <a:p>
            <a:pPr algn="r" defTabSz="914217"/>
            <a:r>
              <a:rPr lang="en-US" sz="1500" dirty="0">
                <a:solidFill>
                  <a:srgbClr val="000000"/>
                </a:solidFill>
                <a:latin typeface="Roboto Medium" charset="0"/>
                <a:ea typeface="Roboto Medium" charset="0"/>
                <a:cs typeface="Roboto Medium" charset="0"/>
              </a:rPr>
              <a:t>05</a:t>
            </a:r>
          </a:p>
        </p:txBody>
      </p:sp>
      <p:sp>
        <p:nvSpPr>
          <p:cNvPr id="68" name="TextBox 67"/>
          <p:cNvSpPr txBox="1"/>
          <p:nvPr/>
        </p:nvSpPr>
        <p:spPr>
          <a:xfrm>
            <a:off x="4485002" y="5509540"/>
            <a:ext cx="2500025"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QUESTIONS</a:t>
            </a:r>
          </a:p>
        </p:txBody>
      </p:sp>
      <p:cxnSp>
        <p:nvCxnSpPr>
          <p:cNvPr id="70" name="Straight Connector 69"/>
          <p:cNvCxnSpPr>
            <a:cxnSpLocks/>
          </p:cNvCxnSpPr>
          <p:nvPr/>
        </p:nvCxnSpPr>
        <p:spPr>
          <a:xfrm>
            <a:off x="4604293" y="5872977"/>
            <a:ext cx="3279318" cy="0"/>
          </a:xfrm>
          <a:prstGeom prst="line">
            <a:avLst/>
          </a:prstGeom>
          <a:ln w="4699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2611372" y="1672631"/>
            <a:ext cx="399468" cy="323165"/>
          </a:xfrm>
          <a:prstGeom prst="rect">
            <a:avLst/>
          </a:prstGeom>
          <a:noFill/>
        </p:spPr>
        <p:txBody>
          <a:bodyPr wrap="none" rtlCol="0">
            <a:spAutoFit/>
          </a:bodyPr>
          <a:lstStyle/>
          <a:p>
            <a:pPr algn="r" defTabSz="914217"/>
            <a:r>
              <a:rPr lang="en-US" sz="1500" dirty="0">
                <a:solidFill>
                  <a:srgbClr val="000000"/>
                </a:solidFill>
                <a:latin typeface="Roboto Medium" charset="0"/>
                <a:ea typeface="Roboto Medium" charset="0"/>
                <a:cs typeface="Roboto Medium" charset="0"/>
              </a:rPr>
              <a:t>01</a:t>
            </a:r>
          </a:p>
        </p:txBody>
      </p:sp>
      <p:sp>
        <p:nvSpPr>
          <p:cNvPr id="72" name="TextBox 71"/>
          <p:cNvSpPr txBox="1"/>
          <p:nvPr/>
        </p:nvSpPr>
        <p:spPr>
          <a:xfrm>
            <a:off x="2994614" y="1512292"/>
            <a:ext cx="1780036"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INTRODUCTION</a:t>
            </a:r>
          </a:p>
        </p:txBody>
      </p:sp>
      <p:cxnSp>
        <p:nvCxnSpPr>
          <p:cNvPr id="74" name="Straight Connector 73"/>
          <p:cNvCxnSpPr>
            <a:cxnSpLocks/>
          </p:cNvCxnSpPr>
          <p:nvPr/>
        </p:nvCxnSpPr>
        <p:spPr>
          <a:xfrm>
            <a:off x="3158270" y="1835457"/>
            <a:ext cx="2937730" cy="0"/>
          </a:xfrm>
          <a:prstGeom prst="line">
            <a:avLst/>
          </a:prstGeom>
          <a:ln w="4699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54">
            <a:extLst>
              <a:ext uri="{FF2B5EF4-FFF2-40B4-BE49-F238E27FC236}">
                <a16:creationId xmlns:a16="http://schemas.microsoft.com/office/drawing/2014/main" id="{B446F7AD-524E-4410-8CE5-B72F37425B86}"/>
              </a:ext>
            </a:extLst>
          </p:cNvPr>
          <p:cNvSpPr txBox="1"/>
          <p:nvPr/>
        </p:nvSpPr>
        <p:spPr>
          <a:xfrm>
            <a:off x="830880" y="755285"/>
            <a:ext cx="3528530" cy="307777"/>
          </a:xfrm>
          <a:prstGeom prst="rect">
            <a:avLst/>
          </a:prstGeom>
          <a:noFill/>
        </p:spPr>
        <p:txBody>
          <a:bodyPr wrap="none" rtlCol="0">
            <a:spAutoFit/>
          </a:bodyPr>
          <a:lstStyle/>
          <a:p>
            <a:pPr defTabSz="914217"/>
            <a:r>
              <a:rPr lang="en-US" sz="1400" dirty="0">
                <a:solidFill>
                  <a:srgbClr val="000000">
                    <a:lumMod val="60000"/>
                    <a:lumOff val="40000"/>
                  </a:srgbClr>
                </a:solidFill>
                <a:latin typeface="Roboto" charset="0"/>
                <a:ea typeface="Roboto" charset="0"/>
                <a:cs typeface="Roboto" charset="0"/>
              </a:rPr>
              <a:t>Echelle de prestation CO2 </a:t>
            </a:r>
            <a:r>
              <a:rPr lang="en-US" sz="1400" dirty="0" err="1">
                <a:solidFill>
                  <a:srgbClr val="000000">
                    <a:lumMod val="60000"/>
                    <a:lumOff val="40000"/>
                  </a:srgbClr>
                </a:solidFill>
                <a:latin typeface="Roboto" charset="0"/>
                <a:ea typeface="Roboto" charset="0"/>
                <a:cs typeface="Roboto" charset="0"/>
              </a:rPr>
              <a:t>Prestatieladder</a:t>
            </a:r>
            <a:endParaRPr lang="en-US" sz="1400" dirty="0">
              <a:solidFill>
                <a:srgbClr val="000000">
                  <a:lumMod val="60000"/>
                  <a:lumOff val="40000"/>
                </a:srgbClr>
              </a:solidFill>
              <a:latin typeface="Roboto" charset="0"/>
              <a:ea typeface="Roboto" charset="0"/>
              <a:cs typeface="Roboto" charset="0"/>
            </a:endParaRPr>
          </a:p>
        </p:txBody>
      </p:sp>
      <p:sp>
        <p:nvSpPr>
          <p:cNvPr id="43" name="TextBox 71">
            <a:extLst>
              <a:ext uri="{FF2B5EF4-FFF2-40B4-BE49-F238E27FC236}">
                <a16:creationId xmlns:a16="http://schemas.microsoft.com/office/drawing/2014/main" id="{7F6F6F02-A5E6-45DB-BDD6-3B709BDD5052}"/>
              </a:ext>
            </a:extLst>
          </p:cNvPr>
          <p:cNvSpPr txBox="1"/>
          <p:nvPr/>
        </p:nvSpPr>
        <p:spPr>
          <a:xfrm>
            <a:off x="2994613" y="1869804"/>
            <a:ext cx="1619735"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INTRODUCTIE</a:t>
            </a:r>
          </a:p>
        </p:txBody>
      </p:sp>
      <p:sp>
        <p:nvSpPr>
          <p:cNvPr id="44" name="TextBox 63">
            <a:extLst>
              <a:ext uri="{FF2B5EF4-FFF2-40B4-BE49-F238E27FC236}">
                <a16:creationId xmlns:a16="http://schemas.microsoft.com/office/drawing/2014/main" id="{9360BB44-950F-4BF1-B52D-4CF6A64AE4D7}"/>
              </a:ext>
            </a:extLst>
          </p:cNvPr>
          <p:cNvSpPr txBox="1"/>
          <p:nvPr/>
        </p:nvSpPr>
        <p:spPr>
          <a:xfrm>
            <a:off x="2994614" y="2813647"/>
            <a:ext cx="1883568"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BASISPRINCIPES</a:t>
            </a:r>
          </a:p>
        </p:txBody>
      </p:sp>
      <p:sp>
        <p:nvSpPr>
          <p:cNvPr id="75" name="TextBox 55">
            <a:extLst>
              <a:ext uri="{FF2B5EF4-FFF2-40B4-BE49-F238E27FC236}">
                <a16:creationId xmlns:a16="http://schemas.microsoft.com/office/drawing/2014/main" id="{77D673CC-5BB9-433A-85E8-3669F90319F1}"/>
              </a:ext>
            </a:extLst>
          </p:cNvPr>
          <p:cNvSpPr txBox="1"/>
          <p:nvPr/>
        </p:nvSpPr>
        <p:spPr>
          <a:xfrm>
            <a:off x="4485003" y="3801929"/>
            <a:ext cx="1384804"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VRAGEN</a:t>
            </a:r>
          </a:p>
        </p:txBody>
      </p:sp>
      <p:sp>
        <p:nvSpPr>
          <p:cNvPr id="76" name="TextBox 45">
            <a:extLst>
              <a:ext uri="{FF2B5EF4-FFF2-40B4-BE49-F238E27FC236}">
                <a16:creationId xmlns:a16="http://schemas.microsoft.com/office/drawing/2014/main" id="{B9C1E0CA-9460-456A-B674-4DA837FA633F}"/>
              </a:ext>
            </a:extLst>
          </p:cNvPr>
          <p:cNvSpPr txBox="1"/>
          <p:nvPr/>
        </p:nvSpPr>
        <p:spPr>
          <a:xfrm>
            <a:off x="2994615" y="4958566"/>
            <a:ext cx="4971374"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CO2 PRESTATIELADDER IN DE PRAKTIJK</a:t>
            </a:r>
          </a:p>
        </p:txBody>
      </p:sp>
      <p:sp>
        <p:nvSpPr>
          <p:cNvPr id="77" name="TextBox 67">
            <a:extLst>
              <a:ext uri="{FF2B5EF4-FFF2-40B4-BE49-F238E27FC236}">
                <a16:creationId xmlns:a16="http://schemas.microsoft.com/office/drawing/2014/main" id="{F9C7A759-F661-457B-86E3-64F19120C1A5}"/>
              </a:ext>
            </a:extLst>
          </p:cNvPr>
          <p:cNvSpPr txBox="1"/>
          <p:nvPr/>
        </p:nvSpPr>
        <p:spPr>
          <a:xfrm>
            <a:off x="4485003" y="5886021"/>
            <a:ext cx="2217410" cy="323165"/>
          </a:xfrm>
          <a:prstGeom prst="rect">
            <a:avLst/>
          </a:prstGeom>
          <a:noFill/>
        </p:spPr>
        <p:txBody>
          <a:bodyPr wrap="square" rtlCol="0">
            <a:spAutoFit/>
          </a:bodyPr>
          <a:lstStyle/>
          <a:p>
            <a:pPr defTabSz="914217"/>
            <a:r>
              <a:rPr lang="en-US" sz="1500" dirty="0">
                <a:solidFill>
                  <a:srgbClr val="12627A"/>
                </a:solidFill>
                <a:latin typeface="Roboto Medium" charset="0"/>
                <a:ea typeface="Roboto Medium" charset="0"/>
                <a:cs typeface="Roboto Medium" charset="0"/>
              </a:rPr>
              <a:t>  VRAGEN</a:t>
            </a:r>
          </a:p>
        </p:txBody>
      </p:sp>
    </p:spTree>
    <p:extLst>
      <p:ext uri="{BB962C8B-B14F-4D97-AF65-F5344CB8AC3E}">
        <p14:creationId xmlns:p14="http://schemas.microsoft.com/office/powerpoint/2010/main" val="356433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2. CO2-Prestatieladder</a:t>
            </a:r>
          </a:p>
        </p:txBody>
      </p:sp>
      <p:sp>
        <p:nvSpPr>
          <p:cNvPr id="4" name="Espace réservé du contenu 3"/>
          <p:cNvSpPr>
            <a:spLocks noGrp="1"/>
          </p:cNvSpPr>
          <p:nvPr>
            <p:ph sz="half" idx="13"/>
          </p:nvPr>
        </p:nvSpPr>
        <p:spPr/>
        <p:txBody>
          <a:bodyPr/>
          <a:lstStyle/>
          <a:p>
            <a:r>
              <a:rPr lang="en-GB" dirty="0" err="1"/>
              <a:t>Werking</a:t>
            </a:r>
            <a:r>
              <a:rPr lang="en-GB" dirty="0"/>
              <a:t> van het instrument</a:t>
            </a:r>
          </a:p>
        </p:txBody>
      </p:sp>
      <p:sp>
        <p:nvSpPr>
          <p:cNvPr id="2" name="Slide Number Placeholder 1"/>
          <p:cNvSpPr>
            <a:spLocks noGrp="1"/>
          </p:cNvSpPr>
          <p:nvPr>
            <p:ph type="sldNum" sz="quarter" idx="12"/>
          </p:nvPr>
        </p:nvSpPr>
        <p:spPr/>
        <p:txBody>
          <a:bodyPr/>
          <a:lstStyle/>
          <a:p>
            <a:fld id="{273D814C-4FD7-BC4C-B83F-A3593BC1E3DE}" type="slidenum">
              <a:rPr lang="fr-FR" smtClean="0"/>
              <a:pPr/>
              <a:t>20</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48" name="TextBox 47">
            <a:extLst>
              <a:ext uri="{FF2B5EF4-FFF2-40B4-BE49-F238E27FC236}">
                <a16:creationId xmlns:a16="http://schemas.microsoft.com/office/drawing/2014/main" id="{6BC69E81-5C7C-4672-BB26-004ADA739CA6}"/>
              </a:ext>
            </a:extLst>
          </p:cNvPr>
          <p:cNvSpPr txBox="1"/>
          <p:nvPr/>
        </p:nvSpPr>
        <p:spPr>
          <a:xfrm>
            <a:off x="2493362" y="1787249"/>
            <a:ext cx="3383280" cy="276999"/>
          </a:xfrm>
          <a:prstGeom prst="rect">
            <a:avLst/>
          </a:prstGeom>
          <a:noFill/>
        </p:spPr>
        <p:txBody>
          <a:bodyPr wrap="square" rtlCol="0">
            <a:spAutoFit/>
          </a:bodyPr>
          <a:lstStyle/>
          <a:p>
            <a:pPr algn="ctr"/>
            <a:r>
              <a:rPr lang="en-GB" sz="1200" dirty="0" err="1">
                <a:solidFill>
                  <a:schemeClr val="accent5">
                    <a:lumMod val="75000"/>
                  </a:schemeClr>
                </a:solidFill>
              </a:rPr>
              <a:t>één</a:t>
            </a:r>
            <a:r>
              <a:rPr lang="en-GB" sz="1200" dirty="0">
                <a:solidFill>
                  <a:schemeClr val="accent5">
                    <a:lumMod val="75000"/>
                  </a:schemeClr>
                </a:solidFill>
              </a:rPr>
              <a:t> op </a:t>
            </a:r>
            <a:r>
              <a:rPr lang="en-GB" sz="1200" dirty="0" err="1">
                <a:solidFill>
                  <a:schemeClr val="accent5">
                    <a:lumMod val="75000"/>
                  </a:schemeClr>
                </a:solidFill>
              </a:rPr>
              <a:t>één</a:t>
            </a:r>
            <a:r>
              <a:rPr lang="en-GB" sz="1200" dirty="0">
                <a:solidFill>
                  <a:schemeClr val="accent5">
                    <a:lumMod val="75000"/>
                  </a:schemeClr>
                </a:solidFill>
              </a:rPr>
              <a:t> </a:t>
            </a:r>
            <a:r>
              <a:rPr lang="en-GB" sz="1200" dirty="0" err="1">
                <a:solidFill>
                  <a:schemeClr val="accent5">
                    <a:lumMod val="75000"/>
                  </a:schemeClr>
                </a:solidFill>
              </a:rPr>
              <a:t>relatie</a:t>
            </a:r>
            <a:endParaRPr lang="en-GB" sz="1200" dirty="0">
              <a:solidFill>
                <a:schemeClr val="accent5">
                  <a:lumMod val="75000"/>
                </a:schemeClr>
              </a:solidFill>
            </a:endParaRPr>
          </a:p>
        </p:txBody>
      </p:sp>
      <p:sp>
        <p:nvSpPr>
          <p:cNvPr id="50" name="Rectangle: Rounded Corners 49">
            <a:extLst>
              <a:ext uri="{FF2B5EF4-FFF2-40B4-BE49-F238E27FC236}">
                <a16:creationId xmlns:a16="http://schemas.microsoft.com/office/drawing/2014/main" id="{761A7374-7A33-45D3-B01F-D990926A0046}"/>
              </a:ext>
            </a:extLst>
          </p:cNvPr>
          <p:cNvSpPr/>
          <p:nvPr/>
        </p:nvSpPr>
        <p:spPr>
          <a:xfrm>
            <a:off x="242699" y="1377610"/>
            <a:ext cx="2808000" cy="731544"/>
          </a:xfrm>
          <a:prstGeom prst="roundRect">
            <a:avLst/>
          </a:prstGeom>
          <a:noFill/>
          <a:ln w="222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schemeClr val="accent5">
                    <a:lumMod val="75000"/>
                  </a:schemeClr>
                </a:solidFill>
              </a:rPr>
              <a:t>Deel</a:t>
            </a:r>
            <a:r>
              <a:rPr lang="en-GB" sz="1400" b="1" dirty="0">
                <a:solidFill>
                  <a:schemeClr val="accent5">
                    <a:lumMod val="75000"/>
                  </a:schemeClr>
                </a:solidFill>
              </a:rPr>
              <a:t> 1</a:t>
            </a:r>
          </a:p>
          <a:p>
            <a:pPr algn="ctr"/>
            <a:r>
              <a:rPr lang="nl-NL" altLang="en-US" sz="1400" dirty="0">
                <a:solidFill>
                  <a:schemeClr val="accent5">
                    <a:lumMod val="75000"/>
                  </a:schemeClr>
                </a:solidFill>
              </a:rPr>
              <a:t>Lijst met gunningscriteria op te nemen in aanbesteding</a:t>
            </a:r>
            <a:endParaRPr lang="en-GB" sz="1400" dirty="0">
              <a:solidFill>
                <a:schemeClr val="accent5">
                  <a:lumMod val="75000"/>
                </a:schemeClr>
              </a:solidFill>
            </a:endParaRPr>
          </a:p>
        </p:txBody>
      </p:sp>
      <p:sp>
        <p:nvSpPr>
          <p:cNvPr id="51" name="Rectangle: Rounded Corners 50">
            <a:extLst>
              <a:ext uri="{FF2B5EF4-FFF2-40B4-BE49-F238E27FC236}">
                <a16:creationId xmlns:a16="http://schemas.microsoft.com/office/drawing/2014/main" id="{2AE86D60-05C7-493D-859B-B4032F801E08}"/>
              </a:ext>
            </a:extLst>
          </p:cNvPr>
          <p:cNvSpPr/>
          <p:nvPr/>
        </p:nvSpPr>
        <p:spPr>
          <a:xfrm>
            <a:off x="5319305" y="1376572"/>
            <a:ext cx="2808000" cy="731544"/>
          </a:xfrm>
          <a:prstGeom prst="roundRect">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schemeClr val="accent5">
                    <a:lumMod val="75000"/>
                  </a:schemeClr>
                </a:solidFill>
              </a:rPr>
              <a:t>Deel</a:t>
            </a:r>
            <a:r>
              <a:rPr lang="en-GB" sz="1400" b="1" dirty="0">
                <a:solidFill>
                  <a:schemeClr val="accent5">
                    <a:lumMod val="75000"/>
                  </a:schemeClr>
                </a:solidFill>
              </a:rPr>
              <a:t> 2</a:t>
            </a:r>
          </a:p>
          <a:p>
            <a:pPr algn="ctr"/>
            <a:r>
              <a:rPr lang="nl-NL" altLang="en-US" sz="1400" dirty="0" err="1">
                <a:solidFill>
                  <a:schemeClr val="accent5">
                    <a:lumMod val="75000"/>
                  </a:schemeClr>
                </a:solidFill>
              </a:rPr>
              <a:t>Certificeerbaar</a:t>
            </a:r>
            <a:r>
              <a:rPr lang="nl-NL" altLang="en-US" sz="1400" dirty="0">
                <a:solidFill>
                  <a:schemeClr val="accent5">
                    <a:lumMod val="75000"/>
                  </a:schemeClr>
                </a:solidFill>
              </a:rPr>
              <a:t> CO2 managementsysteem op 5 niveaus</a:t>
            </a:r>
            <a:endParaRPr lang="en-GB" sz="1400" dirty="0">
              <a:solidFill>
                <a:schemeClr val="accent5">
                  <a:lumMod val="75000"/>
                </a:schemeClr>
              </a:solidFill>
            </a:endParaRPr>
          </a:p>
        </p:txBody>
      </p:sp>
      <p:cxnSp>
        <p:nvCxnSpPr>
          <p:cNvPr id="53" name="Straight Arrow Connector 52">
            <a:extLst>
              <a:ext uri="{FF2B5EF4-FFF2-40B4-BE49-F238E27FC236}">
                <a16:creationId xmlns:a16="http://schemas.microsoft.com/office/drawing/2014/main" id="{94DAEEDF-BF6E-41B4-84DD-C2BF71D7B971}"/>
              </a:ext>
            </a:extLst>
          </p:cNvPr>
          <p:cNvCxnSpPr>
            <a:stCxn id="50" idx="3"/>
            <a:endCxn id="51" idx="1"/>
          </p:cNvCxnSpPr>
          <p:nvPr/>
        </p:nvCxnSpPr>
        <p:spPr>
          <a:xfrm flipV="1">
            <a:off x="3050699" y="1742344"/>
            <a:ext cx="2268606" cy="1038"/>
          </a:xfrm>
          <a:prstGeom prst="straightConnector1">
            <a:avLst/>
          </a:prstGeom>
          <a:ln w="15875">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EDC1959-6580-413D-A2BC-137A96516933}"/>
              </a:ext>
            </a:extLst>
          </p:cNvPr>
          <p:cNvSpPr txBox="1"/>
          <p:nvPr/>
        </p:nvSpPr>
        <p:spPr>
          <a:xfrm rot="5400000">
            <a:off x="3936551" y="5000081"/>
            <a:ext cx="557339" cy="400110"/>
          </a:xfrm>
          <a:prstGeom prst="rect">
            <a:avLst/>
          </a:prstGeom>
          <a:noFill/>
        </p:spPr>
        <p:txBody>
          <a:bodyPr wrap="square" rtlCol="0">
            <a:spAutoFit/>
          </a:bodyPr>
          <a:lstStyle/>
          <a:p>
            <a:pPr algn="ctr"/>
            <a:r>
              <a:rPr lang="en-GB" sz="2000" b="1" dirty="0">
                <a:solidFill>
                  <a:schemeClr val="accent1">
                    <a:lumMod val="50000"/>
                  </a:schemeClr>
                </a:solidFill>
              </a:rPr>
              <a:t>=&gt; </a:t>
            </a:r>
          </a:p>
        </p:txBody>
      </p:sp>
      <p:sp>
        <p:nvSpPr>
          <p:cNvPr id="55" name="TextBox 54">
            <a:extLst>
              <a:ext uri="{FF2B5EF4-FFF2-40B4-BE49-F238E27FC236}">
                <a16:creationId xmlns:a16="http://schemas.microsoft.com/office/drawing/2014/main" id="{4AAEECD5-85F8-411D-BE44-BBFE63948035}"/>
              </a:ext>
            </a:extLst>
          </p:cNvPr>
          <p:cNvSpPr txBox="1"/>
          <p:nvPr/>
        </p:nvSpPr>
        <p:spPr>
          <a:xfrm>
            <a:off x="1476990" y="5455683"/>
            <a:ext cx="5476460" cy="584775"/>
          </a:xfrm>
          <a:prstGeom prst="rect">
            <a:avLst/>
          </a:prstGeom>
          <a:noFill/>
          <a:ln w="19050">
            <a:solidFill>
              <a:schemeClr val="tx1">
                <a:lumMod val="65000"/>
                <a:lumOff val="35000"/>
              </a:schemeClr>
            </a:solidFill>
            <a:prstDash val="dash"/>
          </a:ln>
        </p:spPr>
        <p:txBody>
          <a:bodyPr wrap="square" rtlCol="0">
            <a:spAutoFit/>
          </a:bodyPr>
          <a:lstStyle/>
          <a:p>
            <a:pPr algn="ctr"/>
            <a:r>
              <a:rPr lang="en-GB" sz="1600" b="1" dirty="0">
                <a:solidFill>
                  <a:schemeClr val="tx1">
                    <a:lumMod val="65000"/>
                    <a:lumOff val="35000"/>
                  </a:schemeClr>
                </a:solidFill>
              </a:rPr>
              <a:t>Het </a:t>
            </a:r>
            <a:r>
              <a:rPr lang="en-GB" sz="1600" b="1" dirty="0" err="1">
                <a:solidFill>
                  <a:schemeClr val="tx1">
                    <a:lumMod val="65000"/>
                    <a:lumOff val="35000"/>
                  </a:schemeClr>
                </a:solidFill>
              </a:rPr>
              <a:t>voldoen</a:t>
            </a:r>
            <a:r>
              <a:rPr lang="en-GB" sz="1600" b="1" dirty="0">
                <a:solidFill>
                  <a:schemeClr val="tx1">
                    <a:lumMod val="65000"/>
                    <a:lumOff val="35000"/>
                  </a:schemeClr>
                </a:solidFill>
              </a:rPr>
              <a:t> </a:t>
            </a:r>
            <a:r>
              <a:rPr lang="en-GB" sz="1600" b="1" dirty="0" err="1">
                <a:solidFill>
                  <a:schemeClr val="tx1">
                    <a:lumMod val="65000"/>
                    <a:lumOff val="35000"/>
                  </a:schemeClr>
                </a:solidFill>
              </a:rPr>
              <a:t>aan</a:t>
            </a:r>
            <a:r>
              <a:rPr lang="en-GB" sz="1600" b="1" dirty="0">
                <a:solidFill>
                  <a:schemeClr val="tx1">
                    <a:lumMod val="65000"/>
                    <a:lumOff val="35000"/>
                  </a:schemeClr>
                </a:solidFill>
              </a:rPr>
              <a:t> </a:t>
            </a:r>
            <a:r>
              <a:rPr lang="en-GB" sz="1600" b="1" dirty="0" err="1">
                <a:solidFill>
                  <a:schemeClr val="tx1">
                    <a:lumMod val="65000"/>
                    <a:lumOff val="35000"/>
                  </a:schemeClr>
                </a:solidFill>
              </a:rPr>
              <a:t>gunningscriteria</a:t>
            </a:r>
            <a:r>
              <a:rPr lang="en-GB" sz="1600" b="1" dirty="0">
                <a:solidFill>
                  <a:schemeClr val="tx1">
                    <a:lumMod val="65000"/>
                    <a:lumOff val="35000"/>
                  </a:schemeClr>
                </a:solidFill>
              </a:rPr>
              <a:t> </a:t>
            </a:r>
            <a:r>
              <a:rPr lang="en-GB" sz="1600" b="1" dirty="0" err="1">
                <a:solidFill>
                  <a:schemeClr val="tx1">
                    <a:lumMod val="65000"/>
                    <a:lumOff val="35000"/>
                  </a:schemeClr>
                </a:solidFill>
              </a:rPr>
              <a:t>kan</a:t>
            </a:r>
            <a:r>
              <a:rPr lang="en-GB" sz="1600" b="1" dirty="0">
                <a:solidFill>
                  <a:schemeClr val="tx1">
                    <a:lumMod val="65000"/>
                    <a:lumOff val="35000"/>
                  </a:schemeClr>
                </a:solidFill>
              </a:rPr>
              <a:t> </a:t>
            </a:r>
            <a:r>
              <a:rPr lang="en-GB" sz="1600" b="1" dirty="0" err="1">
                <a:solidFill>
                  <a:schemeClr val="tx1">
                    <a:lumMod val="65000"/>
                    <a:lumOff val="35000"/>
                  </a:schemeClr>
                </a:solidFill>
              </a:rPr>
              <a:t>aangetoond</a:t>
            </a:r>
            <a:r>
              <a:rPr lang="en-GB" sz="1600" b="1" dirty="0">
                <a:solidFill>
                  <a:schemeClr val="tx1">
                    <a:lumMod val="65000"/>
                    <a:lumOff val="35000"/>
                  </a:schemeClr>
                </a:solidFill>
              </a:rPr>
              <a:t> </a:t>
            </a:r>
            <a:r>
              <a:rPr lang="en-GB" sz="1600" b="1" dirty="0" err="1">
                <a:solidFill>
                  <a:schemeClr val="tx1">
                    <a:lumMod val="65000"/>
                    <a:lumOff val="35000"/>
                  </a:schemeClr>
                </a:solidFill>
              </a:rPr>
              <a:t>worden</a:t>
            </a:r>
            <a:r>
              <a:rPr lang="en-GB" sz="1600" b="1" dirty="0">
                <a:solidFill>
                  <a:schemeClr val="tx1">
                    <a:lumMod val="65000"/>
                    <a:lumOff val="35000"/>
                  </a:schemeClr>
                </a:solidFill>
              </a:rPr>
              <a:t> door het </a:t>
            </a:r>
            <a:r>
              <a:rPr lang="en-GB" sz="1600" b="1" dirty="0" err="1">
                <a:solidFill>
                  <a:schemeClr val="tx1">
                    <a:lumMod val="65000"/>
                    <a:lumOff val="35000"/>
                  </a:schemeClr>
                </a:solidFill>
              </a:rPr>
              <a:t>voorleggen</a:t>
            </a:r>
            <a:r>
              <a:rPr lang="en-GB" sz="1600" b="1" dirty="0">
                <a:solidFill>
                  <a:schemeClr val="tx1">
                    <a:lumMod val="65000"/>
                    <a:lumOff val="35000"/>
                  </a:schemeClr>
                </a:solidFill>
              </a:rPr>
              <a:t> van </a:t>
            </a:r>
            <a:r>
              <a:rPr lang="en-GB" sz="1600" b="1" dirty="0" err="1">
                <a:solidFill>
                  <a:schemeClr val="tx1">
                    <a:lumMod val="65000"/>
                    <a:lumOff val="35000"/>
                  </a:schemeClr>
                </a:solidFill>
              </a:rPr>
              <a:t>een</a:t>
            </a:r>
            <a:r>
              <a:rPr lang="en-GB" sz="1600" b="1" dirty="0">
                <a:solidFill>
                  <a:schemeClr val="tx1">
                    <a:lumMod val="65000"/>
                    <a:lumOff val="35000"/>
                  </a:schemeClr>
                </a:solidFill>
              </a:rPr>
              <a:t> </a:t>
            </a:r>
            <a:r>
              <a:rPr lang="en-GB" sz="1600" b="1" dirty="0" err="1">
                <a:solidFill>
                  <a:schemeClr val="tx1">
                    <a:lumMod val="65000"/>
                    <a:lumOff val="35000"/>
                  </a:schemeClr>
                </a:solidFill>
              </a:rPr>
              <a:t>certificaat</a:t>
            </a:r>
            <a:r>
              <a:rPr lang="en-GB" sz="1600" b="1" dirty="0">
                <a:solidFill>
                  <a:schemeClr val="tx1">
                    <a:lumMod val="65000"/>
                    <a:lumOff val="35000"/>
                  </a:schemeClr>
                </a:solidFill>
              </a:rPr>
              <a:t> op </a:t>
            </a:r>
            <a:r>
              <a:rPr lang="en-GB" sz="1600" b="1" dirty="0" err="1">
                <a:solidFill>
                  <a:schemeClr val="tx1">
                    <a:lumMod val="65000"/>
                    <a:lumOff val="35000"/>
                  </a:schemeClr>
                </a:solidFill>
              </a:rPr>
              <a:t>bepaald</a:t>
            </a:r>
            <a:r>
              <a:rPr lang="en-GB" sz="1600" b="1" dirty="0">
                <a:solidFill>
                  <a:schemeClr val="tx1">
                    <a:lumMod val="65000"/>
                    <a:lumOff val="35000"/>
                  </a:schemeClr>
                </a:solidFill>
              </a:rPr>
              <a:t> </a:t>
            </a:r>
            <a:r>
              <a:rPr lang="en-GB" sz="1600" b="1" dirty="0" err="1">
                <a:solidFill>
                  <a:schemeClr val="tx1">
                    <a:lumMod val="65000"/>
                    <a:lumOff val="35000"/>
                  </a:schemeClr>
                </a:solidFill>
              </a:rPr>
              <a:t>niveau</a:t>
            </a:r>
            <a:r>
              <a:rPr lang="en-GB" sz="1600" b="1" dirty="0">
                <a:solidFill>
                  <a:schemeClr val="tx1">
                    <a:lumMod val="65000"/>
                    <a:lumOff val="35000"/>
                  </a:schemeClr>
                </a:solidFill>
              </a:rPr>
              <a:t> </a:t>
            </a:r>
          </a:p>
        </p:txBody>
      </p:sp>
      <p:pic>
        <p:nvPicPr>
          <p:cNvPr id="13" name="Picture 12">
            <a:extLst>
              <a:ext uri="{FF2B5EF4-FFF2-40B4-BE49-F238E27FC236}">
                <a16:creationId xmlns:a16="http://schemas.microsoft.com/office/drawing/2014/main" id="{0CB96A33-C97B-4E0C-BF67-432BF9F1B5F0}"/>
              </a:ext>
            </a:extLst>
          </p:cNvPr>
          <p:cNvPicPr>
            <a:picLocks noChangeAspect="1"/>
          </p:cNvPicPr>
          <p:nvPr/>
        </p:nvPicPr>
        <p:blipFill>
          <a:blip r:embed="rId3"/>
          <a:stretch>
            <a:fillRect/>
          </a:stretch>
        </p:blipFill>
        <p:spPr>
          <a:xfrm>
            <a:off x="7240458" y="2870664"/>
            <a:ext cx="5166225" cy="2794639"/>
          </a:xfrm>
          <a:prstGeom prst="rect">
            <a:avLst/>
          </a:prstGeom>
        </p:spPr>
      </p:pic>
      <p:pic>
        <p:nvPicPr>
          <p:cNvPr id="5" name="Picture 4">
            <a:extLst>
              <a:ext uri="{FF2B5EF4-FFF2-40B4-BE49-F238E27FC236}">
                <a16:creationId xmlns:a16="http://schemas.microsoft.com/office/drawing/2014/main" id="{F87D9378-1A40-44B4-9C9F-8BC27FC30652}"/>
              </a:ext>
            </a:extLst>
          </p:cNvPr>
          <p:cNvPicPr>
            <a:picLocks noChangeAspect="1"/>
          </p:cNvPicPr>
          <p:nvPr/>
        </p:nvPicPr>
        <p:blipFill>
          <a:blip r:embed="rId4"/>
          <a:stretch>
            <a:fillRect/>
          </a:stretch>
        </p:blipFill>
        <p:spPr>
          <a:xfrm>
            <a:off x="798279" y="2342737"/>
            <a:ext cx="6442179" cy="2694350"/>
          </a:xfrm>
          <a:prstGeom prst="rect">
            <a:avLst/>
          </a:prstGeom>
        </p:spPr>
      </p:pic>
      <p:cxnSp>
        <p:nvCxnSpPr>
          <p:cNvPr id="14" name="Straight Connector 13">
            <a:extLst>
              <a:ext uri="{FF2B5EF4-FFF2-40B4-BE49-F238E27FC236}">
                <a16:creationId xmlns:a16="http://schemas.microsoft.com/office/drawing/2014/main" id="{AA73CA3E-6120-4E98-A5E8-4E06D2734482}"/>
              </a:ext>
            </a:extLst>
          </p:cNvPr>
          <p:cNvCxnSpPr>
            <a:cxnSpLocks/>
          </p:cNvCxnSpPr>
          <p:nvPr/>
        </p:nvCxnSpPr>
        <p:spPr>
          <a:xfrm flipV="1">
            <a:off x="860522" y="3714044"/>
            <a:ext cx="9502682" cy="2252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833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2. </a:t>
            </a:r>
            <a:r>
              <a:rPr lang="en-GB" dirty="0" err="1"/>
              <a:t>Échelle</a:t>
            </a:r>
            <a:r>
              <a:rPr lang="en-GB" dirty="0"/>
              <a:t> de performance CO2</a:t>
            </a:r>
          </a:p>
        </p:txBody>
      </p:sp>
      <p:sp>
        <p:nvSpPr>
          <p:cNvPr id="4" name="Espace réservé du contenu 3"/>
          <p:cNvSpPr>
            <a:spLocks noGrp="1"/>
          </p:cNvSpPr>
          <p:nvPr>
            <p:ph sz="half" idx="13"/>
          </p:nvPr>
        </p:nvSpPr>
        <p:spPr/>
        <p:txBody>
          <a:bodyPr/>
          <a:lstStyle/>
          <a:p>
            <a:r>
              <a:rPr lang="nl-BE" dirty="0" err="1"/>
              <a:t>Processus</a:t>
            </a:r>
            <a:r>
              <a:rPr lang="nl-BE" dirty="0"/>
              <a:t> </a:t>
            </a:r>
            <a:r>
              <a:rPr lang="nl-BE" dirty="0" err="1"/>
              <a:t>pour</a:t>
            </a:r>
            <a:r>
              <a:rPr lang="nl-BE" dirty="0"/>
              <a:t> la </a:t>
            </a:r>
            <a:r>
              <a:rPr lang="nl-BE" dirty="0" err="1"/>
              <a:t>passation</a:t>
            </a:r>
            <a:r>
              <a:rPr lang="nl-BE" dirty="0"/>
              <a:t> </a:t>
            </a:r>
            <a:r>
              <a:rPr lang="nl-BE" dirty="0" err="1"/>
              <a:t>d’un</a:t>
            </a:r>
            <a:r>
              <a:rPr lang="nl-BE" dirty="0"/>
              <a:t> </a:t>
            </a:r>
            <a:r>
              <a:rPr lang="nl-BE" dirty="0" err="1"/>
              <a:t>marché</a:t>
            </a:r>
            <a:r>
              <a:rPr lang="nl-BE" dirty="0"/>
              <a:t> public</a:t>
            </a:r>
          </a:p>
        </p:txBody>
      </p:sp>
      <p:sp>
        <p:nvSpPr>
          <p:cNvPr id="2" name="Slide Number Placeholder 1"/>
          <p:cNvSpPr>
            <a:spLocks noGrp="1"/>
          </p:cNvSpPr>
          <p:nvPr>
            <p:ph type="sldNum" sz="quarter" idx="12"/>
          </p:nvPr>
        </p:nvSpPr>
        <p:spPr>
          <a:xfrm>
            <a:off x="8915400" y="6279622"/>
            <a:ext cx="2743200" cy="365125"/>
          </a:xfrm>
        </p:spPr>
        <p:txBody>
          <a:bodyPr/>
          <a:lstStyle/>
          <a:p>
            <a:fld id="{273D814C-4FD7-BC4C-B83F-A3593BC1E3DE}" type="slidenum">
              <a:rPr lang="fr-FR" smtClean="0"/>
              <a:pPr/>
              <a:t>21</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6" name="Tijdelijke aanduiding voor inhoud 2">
            <a:extLst>
              <a:ext uri="{FF2B5EF4-FFF2-40B4-BE49-F238E27FC236}">
                <a16:creationId xmlns:a16="http://schemas.microsoft.com/office/drawing/2014/main" id="{569EE4FA-40B2-4447-BDEA-8FFCB2D93991}"/>
              </a:ext>
            </a:extLst>
          </p:cNvPr>
          <p:cNvSpPr txBox="1">
            <a:spLocks/>
          </p:cNvSpPr>
          <p:nvPr/>
        </p:nvSpPr>
        <p:spPr>
          <a:xfrm>
            <a:off x="1143000" y="21304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cxnSp>
        <p:nvCxnSpPr>
          <p:cNvPr id="57" name="Rechte verbindingslijn met pijl 4">
            <a:extLst>
              <a:ext uri="{FF2B5EF4-FFF2-40B4-BE49-F238E27FC236}">
                <a16:creationId xmlns:a16="http://schemas.microsoft.com/office/drawing/2014/main" id="{86D7AF31-2671-42C1-BC2D-D53B73B81F24}"/>
              </a:ext>
            </a:extLst>
          </p:cNvPr>
          <p:cNvCxnSpPr/>
          <p:nvPr/>
        </p:nvCxnSpPr>
        <p:spPr>
          <a:xfrm>
            <a:off x="1414682" y="3392587"/>
            <a:ext cx="9065813" cy="19438"/>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2" descr="http://cdn.xl.thumbs.canstockphoto.nl/canstock15019044.jpg">
            <a:extLst>
              <a:ext uri="{FF2B5EF4-FFF2-40B4-BE49-F238E27FC236}">
                <a16:creationId xmlns:a16="http://schemas.microsoft.com/office/drawing/2014/main" id="{55798452-C2CA-42B8-84EA-AD30D24585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128" b="22671"/>
          <a:stretch/>
        </p:blipFill>
        <p:spPr bwMode="auto">
          <a:xfrm>
            <a:off x="416197" y="2653513"/>
            <a:ext cx="980051" cy="1436278"/>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Rechte verbindingslijn met pijl 7">
            <a:extLst>
              <a:ext uri="{FF2B5EF4-FFF2-40B4-BE49-F238E27FC236}">
                <a16:creationId xmlns:a16="http://schemas.microsoft.com/office/drawing/2014/main" id="{0C7CD4D9-CDCD-454E-BA1E-AD3386AAAB61}"/>
              </a:ext>
            </a:extLst>
          </p:cNvPr>
          <p:cNvCxnSpPr>
            <a:cxnSpLocks/>
          </p:cNvCxnSpPr>
          <p:nvPr/>
        </p:nvCxnSpPr>
        <p:spPr>
          <a:xfrm>
            <a:off x="1886634" y="2361060"/>
            <a:ext cx="0" cy="2926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Tekstvak 8">
            <a:extLst>
              <a:ext uri="{FF2B5EF4-FFF2-40B4-BE49-F238E27FC236}">
                <a16:creationId xmlns:a16="http://schemas.microsoft.com/office/drawing/2014/main" id="{4630D7D4-A5C3-4E5C-A621-DB74AFF3FAD1}"/>
              </a:ext>
            </a:extLst>
          </p:cNvPr>
          <p:cNvSpPr txBox="1"/>
          <p:nvPr/>
        </p:nvSpPr>
        <p:spPr>
          <a:xfrm>
            <a:off x="535499" y="1217578"/>
            <a:ext cx="2588882" cy="1077218"/>
          </a:xfrm>
          <a:prstGeom prst="rect">
            <a:avLst/>
          </a:prstGeom>
          <a:noFill/>
        </p:spPr>
        <p:txBody>
          <a:bodyPr wrap="square" rtlCol="0">
            <a:spAutoFit/>
          </a:bodyPr>
          <a:lstStyle/>
          <a:p>
            <a:pPr algn="ctr"/>
            <a:r>
              <a:rPr lang="fr-BE" sz="1600" dirty="0"/>
              <a:t>CDC comprenant les </a:t>
            </a:r>
            <a:r>
              <a:rPr lang="fr-BE" sz="1600" b="1" dirty="0"/>
              <a:t>critères d’attribution</a:t>
            </a:r>
          </a:p>
          <a:p>
            <a:pPr algn="ctr"/>
            <a:r>
              <a:rPr lang="fr-BE" sz="1600" dirty="0"/>
              <a:t> MRQP échelle de performance CO2</a:t>
            </a:r>
          </a:p>
        </p:txBody>
      </p:sp>
      <p:cxnSp>
        <p:nvCxnSpPr>
          <p:cNvPr id="61" name="Rechte verbindingslijn met pijl 10">
            <a:extLst>
              <a:ext uri="{FF2B5EF4-FFF2-40B4-BE49-F238E27FC236}">
                <a16:creationId xmlns:a16="http://schemas.microsoft.com/office/drawing/2014/main" id="{55F7D2EE-CCB4-4EC7-AD24-7C13C6FA1DB3}"/>
              </a:ext>
            </a:extLst>
          </p:cNvPr>
          <p:cNvCxnSpPr>
            <a:cxnSpLocks/>
            <a:stCxn id="62" idx="0"/>
          </p:cNvCxnSpPr>
          <p:nvPr/>
        </p:nvCxnSpPr>
        <p:spPr>
          <a:xfrm flipV="1">
            <a:off x="2703849" y="4384683"/>
            <a:ext cx="225" cy="20847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kstvak 11">
            <a:extLst>
              <a:ext uri="{FF2B5EF4-FFF2-40B4-BE49-F238E27FC236}">
                <a16:creationId xmlns:a16="http://schemas.microsoft.com/office/drawing/2014/main" id="{36630019-2332-4086-889B-053787C2A3AD}"/>
              </a:ext>
            </a:extLst>
          </p:cNvPr>
          <p:cNvSpPr txBox="1"/>
          <p:nvPr/>
        </p:nvSpPr>
        <p:spPr>
          <a:xfrm>
            <a:off x="1478898" y="4593161"/>
            <a:ext cx="2449901" cy="338554"/>
          </a:xfrm>
          <a:prstGeom prst="rect">
            <a:avLst/>
          </a:prstGeom>
          <a:noFill/>
        </p:spPr>
        <p:txBody>
          <a:bodyPr wrap="none" rtlCol="0">
            <a:spAutoFit/>
          </a:bodyPr>
          <a:lstStyle/>
          <a:p>
            <a:r>
              <a:rPr lang="fr-BE" sz="1600" dirty="0"/>
              <a:t>Soumission des entreprises</a:t>
            </a:r>
          </a:p>
        </p:txBody>
      </p:sp>
      <p:sp>
        <p:nvSpPr>
          <p:cNvPr id="63" name="Rechthoek 12">
            <a:extLst>
              <a:ext uri="{FF2B5EF4-FFF2-40B4-BE49-F238E27FC236}">
                <a16:creationId xmlns:a16="http://schemas.microsoft.com/office/drawing/2014/main" id="{C039A4C3-C841-4544-BCE3-6F722758CB25}"/>
              </a:ext>
            </a:extLst>
          </p:cNvPr>
          <p:cNvSpPr/>
          <p:nvPr/>
        </p:nvSpPr>
        <p:spPr>
          <a:xfrm>
            <a:off x="1656896" y="5336544"/>
            <a:ext cx="2094356" cy="338554"/>
          </a:xfrm>
          <a:prstGeom prst="rect">
            <a:avLst/>
          </a:prstGeom>
        </p:spPr>
        <p:txBody>
          <a:bodyPr wrap="none">
            <a:spAutoFit/>
          </a:bodyPr>
          <a:lstStyle/>
          <a:p>
            <a:pPr algn="ctr"/>
            <a:r>
              <a:rPr lang="fr-BE" sz="1600"/>
              <a:t>Niveau d’</a:t>
            </a:r>
            <a:r>
              <a:rPr lang="fr-BE" sz="1600" b="1"/>
              <a:t>ambition</a:t>
            </a:r>
            <a:r>
              <a:rPr lang="fr-BE" sz="1600"/>
              <a:t> CO</a:t>
            </a:r>
            <a:r>
              <a:rPr lang="fr-BE" sz="1600" baseline="-25000"/>
              <a:t>2</a:t>
            </a:r>
          </a:p>
        </p:txBody>
      </p:sp>
      <p:cxnSp>
        <p:nvCxnSpPr>
          <p:cNvPr id="64" name="Rechte verbindingslijn met pijl 14">
            <a:extLst>
              <a:ext uri="{FF2B5EF4-FFF2-40B4-BE49-F238E27FC236}">
                <a16:creationId xmlns:a16="http://schemas.microsoft.com/office/drawing/2014/main" id="{61932E88-A6CE-4D5A-8542-93F1D194FFB9}"/>
              </a:ext>
            </a:extLst>
          </p:cNvPr>
          <p:cNvCxnSpPr>
            <a:cxnSpLocks/>
            <a:stCxn id="63" idx="0"/>
            <a:endCxn id="62" idx="2"/>
          </p:cNvCxnSpPr>
          <p:nvPr/>
        </p:nvCxnSpPr>
        <p:spPr>
          <a:xfrm flipH="1" flipV="1">
            <a:off x="2703849" y="4931715"/>
            <a:ext cx="225" cy="40482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Rechte verbindingslijn met pijl 17">
            <a:extLst>
              <a:ext uri="{FF2B5EF4-FFF2-40B4-BE49-F238E27FC236}">
                <a16:creationId xmlns:a16="http://schemas.microsoft.com/office/drawing/2014/main" id="{C2C39697-E76D-4A04-9A24-87763A1E3963}"/>
              </a:ext>
            </a:extLst>
          </p:cNvPr>
          <p:cNvCxnSpPr>
            <a:cxnSpLocks/>
          </p:cNvCxnSpPr>
          <p:nvPr/>
        </p:nvCxnSpPr>
        <p:spPr>
          <a:xfrm>
            <a:off x="4892416" y="2018195"/>
            <a:ext cx="0" cy="69397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Tekstvak 18">
            <a:extLst>
              <a:ext uri="{FF2B5EF4-FFF2-40B4-BE49-F238E27FC236}">
                <a16:creationId xmlns:a16="http://schemas.microsoft.com/office/drawing/2014/main" id="{53BD6FFC-C1A0-4C0D-A4F2-05CECACF2C82}"/>
              </a:ext>
            </a:extLst>
          </p:cNvPr>
          <p:cNvSpPr txBox="1"/>
          <p:nvPr/>
        </p:nvSpPr>
        <p:spPr>
          <a:xfrm>
            <a:off x="3715533" y="1217578"/>
            <a:ext cx="2353786" cy="584775"/>
          </a:xfrm>
          <a:prstGeom prst="rect">
            <a:avLst/>
          </a:prstGeom>
          <a:noFill/>
        </p:spPr>
        <p:txBody>
          <a:bodyPr wrap="none" rtlCol="0">
            <a:spAutoFit/>
          </a:bodyPr>
          <a:lstStyle/>
          <a:p>
            <a:pPr algn="ctr"/>
            <a:r>
              <a:rPr lang="fr-BE" sz="1600" dirty="0"/>
              <a:t>Le maître d’ouvrage </a:t>
            </a:r>
          </a:p>
          <a:p>
            <a:pPr algn="ctr"/>
            <a:r>
              <a:rPr lang="fr-BE" sz="1600" dirty="0"/>
              <a:t>sélectionne l’adjudicataire</a:t>
            </a:r>
          </a:p>
        </p:txBody>
      </p:sp>
      <p:cxnSp>
        <p:nvCxnSpPr>
          <p:cNvPr id="67" name="Rechte verbindingslijn met pijl 19">
            <a:extLst>
              <a:ext uri="{FF2B5EF4-FFF2-40B4-BE49-F238E27FC236}">
                <a16:creationId xmlns:a16="http://schemas.microsoft.com/office/drawing/2014/main" id="{CC5652D0-428B-40D7-952F-22C3A0D3804E}"/>
              </a:ext>
            </a:extLst>
          </p:cNvPr>
          <p:cNvCxnSpPr>
            <a:cxnSpLocks/>
          </p:cNvCxnSpPr>
          <p:nvPr/>
        </p:nvCxnSpPr>
        <p:spPr>
          <a:xfrm flipV="1">
            <a:off x="8007978" y="4141388"/>
            <a:ext cx="0" cy="27183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kstvak 20">
            <a:extLst>
              <a:ext uri="{FF2B5EF4-FFF2-40B4-BE49-F238E27FC236}">
                <a16:creationId xmlns:a16="http://schemas.microsoft.com/office/drawing/2014/main" id="{596D8B39-DCF4-4B7F-822B-B7E4162EE3E1}"/>
              </a:ext>
            </a:extLst>
          </p:cNvPr>
          <p:cNvSpPr txBox="1"/>
          <p:nvPr/>
        </p:nvSpPr>
        <p:spPr>
          <a:xfrm>
            <a:off x="7448029" y="4428657"/>
            <a:ext cx="1261024" cy="584775"/>
          </a:xfrm>
          <a:prstGeom prst="rect">
            <a:avLst/>
          </a:prstGeom>
          <a:noFill/>
        </p:spPr>
        <p:txBody>
          <a:bodyPr wrap="square" rtlCol="0">
            <a:spAutoFit/>
          </a:bodyPr>
          <a:lstStyle>
            <a:defPPr>
              <a:defRPr lang="fr-FR"/>
            </a:defPPr>
            <a:lvl1pPr algn="ctr">
              <a:defRPr sz="1600"/>
            </a:lvl1pPr>
          </a:lstStyle>
          <a:p>
            <a:r>
              <a:rPr lang="fr-BE" dirty="0">
                <a:sym typeface="Wingdings" panose="05000000000000000000" pitchFamily="2" charset="2"/>
              </a:rPr>
              <a:t>Objectif de performance</a:t>
            </a:r>
          </a:p>
        </p:txBody>
      </p:sp>
      <p:pic>
        <p:nvPicPr>
          <p:cNvPr id="69" name="Afbeelding 36">
            <a:extLst>
              <a:ext uri="{FF2B5EF4-FFF2-40B4-BE49-F238E27FC236}">
                <a16:creationId xmlns:a16="http://schemas.microsoft.com/office/drawing/2014/main" id="{020EC760-0A9F-444A-92A8-8E473B8221AA}"/>
              </a:ext>
            </a:extLst>
          </p:cNvPr>
          <p:cNvPicPr>
            <a:picLocks noChangeAspect="1"/>
          </p:cNvPicPr>
          <p:nvPr/>
        </p:nvPicPr>
        <p:blipFill rotWithShape="1">
          <a:blip r:embed="rId4"/>
          <a:srcRect l="31214" t="817" r="30133" b="998"/>
          <a:stretch/>
        </p:blipFill>
        <p:spPr>
          <a:xfrm>
            <a:off x="6696633" y="5124232"/>
            <a:ext cx="835408" cy="1193090"/>
          </a:xfrm>
          <a:prstGeom prst="rect">
            <a:avLst/>
          </a:prstGeom>
          <a:ln>
            <a:noFill/>
          </a:ln>
        </p:spPr>
      </p:pic>
      <p:cxnSp>
        <p:nvCxnSpPr>
          <p:cNvPr id="70" name="Rechte verbindingslijn met pijl 2053">
            <a:extLst>
              <a:ext uri="{FF2B5EF4-FFF2-40B4-BE49-F238E27FC236}">
                <a16:creationId xmlns:a16="http://schemas.microsoft.com/office/drawing/2014/main" id="{7D525461-25EA-4919-9082-3D725C37B56A}"/>
              </a:ext>
            </a:extLst>
          </p:cNvPr>
          <p:cNvCxnSpPr>
            <a:cxnSpLocks/>
            <a:stCxn id="73" idx="0"/>
            <a:endCxn id="68" idx="2"/>
          </p:cNvCxnSpPr>
          <p:nvPr/>
        </p:nvCxnSpPr>
        <p:spPr>
          <a:xfrm flipV="1">
            <a:off x="7114337" y="5013432"/>
            <a:ext cx="964204" cy="90922"/>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Rechte verbindingslijn met pijl 2055">
            <a:extLst>
              <a:ext uri="{FF2B5EF4-FFF2-40B4-BE49-F238E27FC236}">
                <a16:creationId xmlns:a16="http://schemas.microsoft.com/office/drawing/2014/main" id="{79E48FA0-0012-48A7-87CE-8DE33941E17A}"/>
              </a:ext>
            </a:extLst>
          </p:cNvPr>
          <p:cNvCxnSpPr>
            <a:cxnSpLocks/>
            <a:stCxn id="72" idx="0"/>
            <a:endCxn id="68" idx="2"/>
          </p:cNvCxnSpPr>
          <p:nvPr/>
        </p:nvCxnSpPr>
        <p:spPr>
          <a:xfrm flipH="1" flipV="1">
            <a:off x="8078541" y="5013432"/>
            <a:ext cx="856383" cy="9092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2" name="Rechthoek 2057">
            <a:extLst>
              <a:ext uri="{FF2B5EF4-FFF2-40B4-BE49-F238E27FC236}">
                <a16:creationId xmlns:a16="http://schemas.microsoft.com/office/drawing/2014/main" id="{A05B8758-53E8-4994-B48E-2893EB4511C9}"/>
              </a:ext>
            </a:extLst>
          </p:cNvPr>
          <p:cNvSpPr/>
          <p:nvPr/>
        </p:nvSpPr>
        <p:spPr>
          <a:xfrm>
            <a:off x="8517220" y="5104354"/>
            <a:ext cx="835408" cy="1208746"/>
          </a:xfrm>
          <a:prstGeom prst="rect">
            <a:avLst/>
          </a:prstGeom>
          <a:solidFill>
            <a:schemeClr val="bg1"/>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Rechthoek 44">
            <a:extLst>
              <a:ext uri="{FF2B5EF4-FFF2-40B4-BE49-F238E27FC236}">
                <a16:creationId xmlns:a16="http://schemas.microsoft.com/office/drawing/2014/main" id="{08717B34-8ADF-4F4F-8ECC-0751224232B0}"/>
              </a:ext>
            </a:extLst>
          </p:cNvPr>
          <p:cNvSpPr/>
          <p:nvPr/>
        </p:nvSpPr>
        <p:spPr>
          <a:xfrm>
            <a:off x="6696633" y="5104354"/>
            <a:ext cx="835408" cy="1208746"/>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Tekstvak 2058">
            <a:extLst>
              <a:ext uri="{FF2B5EF4-FFF2-40B4-BE49-F238E27FC236}">
                <a16:creationId xmlns:a16="http://schemas.microsoft.com/office/drawing/2014/main" id="{9C7B5C6D-C7BA-415C-B71A-885DE0C33113}"/>
              </a:ext>
            </a:extLst>
          </p:cNvPr>
          <p:cNvSpPr txBox="1"/>
          <p:nvPr/>
        </p:nvSpPr>
        <p:spPr>
          <a:xfrm rot="16200000">
            <a:off x="8457949" y="5461525"/>
            <a:ext cx="975652" cy="523220"/>
          </a:xfrm>
          <a:prstGeom prst="rect">
            <a:avLst/>
          </a:prstGeom>
          <a:noFill/>
        </p:spPr>
        <p:txBody>
          <a:bodyPr wrap="none" rtlCol="0">
            <a:spAutoFit/>
          </a:bodyPr>
          <a:lstStyle/>
          <a:p>
            <a:pPr algn="ctr"/>
            <a:r>
              <a:rPr lang="nl-NL" sz="1400" dirty="0" err="1"/>
              <a:t>Preuve</a:t>
            </a:r>
            <a:r>
              <a:rPr lang="nl-NL" sz="1400" dirty="0"/>
              <a:t> par</a:t>
            </a:r>
          </a:p>
          <a:p>
            <a:pPr algn="ctr"/>
            <a:r>
              <a:rPr lang="nl-NL" sz="1400" b="1" i="1" dirty="0" err="1"/>
              <a:t>projet</a:t>
            </a:r>
            <a:endParaRPr lang="nl-NL" sz="1400" b="1" i="1" dirty="0"/>
          </a:p>
        </p:txBody>
      </p:sp>
      <p:pic>
        <p:nvPicPr>
          <p:cNvPr id="75" name="Picture 4" descr="https://cdn2.iconfinder.com/data/icons/business-management-2-2/256/Contract-512.png">
            <a:extLst>
              <a:ext uri="{FF2B5EF4-FFF2-40B4-BE49-F238E27FC236}">
                <a16:creationId xmlns:a16="http://schemas.microsoft.com/office/drawing/2014/main" id="{A199EFDF-4025-4C6A-ABD2-B1AF0F0978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3970" y="3512746"/>
            <a:ext cx="566539" cy="5665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learnobots.com/wp-content/uploads/2014/07/MAW_icon-vector-blue_01_person_312x214.png">
            <a:extLst>
              <a:ext uri="{FF2B5EF4-FFF2-40B4-BE49-F238E27FC236}">
                <a16:creationId xmlns:a16="http://schemas.microsoft.com/office/drawing/2014/main" id="{63CBB776-985C-4940-A3FD-2C17328785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2979" y="3699874"/>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learnobots.com/wp-content/uploads/2014/07/MAW_icon-vector-blue_01_person_312x214.png">
            <a:extLst>
              <a:ext uri="{FF2B5EF4-FFF2-40B4-BE49-F238E27FC236}">
                <a16:creationId xmlns:a16="http://schemas.microsoft.com/office/drawing/2014/main" id="{D63E7C11-6BC7-4D5E-89AC-3B941F54A6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6943" y="3503587"/>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http://learnobots.com/wp-content/uploads/2014/07/MAW_icon-vector-blue_01_person_312x214.png">
            <a:extLst>
              <a:ext uri="{FF2B5EF4-FFF2-40B4-BE49-F238E27FC236}">
                <a16:creationId xmlns:a16="http://schemas.microsoft.com/office/drawing/2014/main" id="{2A664700-A559-4651-BE93-7A95E24D4E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6451" y="3747848"/>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ttp://learnobots.com/wp-content/uploads/2014/07/MAW_icon-vector-blue_01_person_312x214.png">
            <a:extLst>
              <a:ext uri="{FF2B5EF4-FFF2-40B4-BE49-F238E27FC236}">
                <a16:creationId xmlns:a16="http://schemas.microsoft.com/office/drawing/2014/main" id="{D3F63382-F029-4C65-830F-5893E5894E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9293" y="3470081"/>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ttp://learnobots.com/wp-content/uploads/2014/07/MAW_icon-vector-blue_01_person_312x214.png">
            <a:extLst>
              <a:ext uri="{FF2B5EF4-FFF2-40B4-BE49-F238E27FC236}">
                <a16:creationId xmlns:a16="http://schemas.microsoft.com/office/drawing/2014/main" id="{58BE1DD1-9D6D-4948-9E23-521153DD6A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6536" y="3890321"/>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http://learnobots.com/wp-content/uploads/2014/07/MAW_icon-vector-blue_01_person_312x214.png">
            <a:extLst>
              <a:ext uri="{FF2B5EF4-FFF2-40B4-BE49-F238E27FC236}">
                <a16:creationId xmlns:a16="http://schemas.microsoft.com/office/drawing/2014/main" id="{1892E25E-C9EF-463D-A2EA-BF0864066E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366" y="3890321"/>
            <a:ext cx="572350" cy="39257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ep 2072">
            <a:extLst>
              <a:ext uri="{FF2B5EF4-FFF2-40B4-BE49-F238E27FC236}">
                <a16:creationId xmlns:a16="http://schemas.microsoft.com/office/drawing/2014/main" id="{7B36A0B7-0341-4E37-937E-4E0625A579ED}"/>
              </a:ext>
            </a:extLst>
          </p:cNvPr>
          <p:cNvGrpSpPr/>
          <p:nvPr/>
        </p:nvGrpSpPr>
        <p:grpSpPr>
          <a:xfrm>
            <a:off x="4517488" y="2782149"/>
            <a:ext cx="749856" cy="514324"/>
            <a:chOff x="5096721" y="2841623"/>
            <a:chExt cx="749856" cy="514324"/>
          </a:xfrm>
        </p:grpSpPr>
        <p:pic>
          <p:nvPicPr>
            <p:cNvPr id="83" name="Picture 2" descr="http://learnobots.com/wp-content/uploads/2014/07/MAW_icon-vector-blue_01_person_312x214.png">
              <a:extLst>
                <a:ext uri="{FF2B5EF4-FFF2-40B4-BE49-F238E27FC236}">
                  <a16:creationId xmlns:a16="http://schemas.microsoft.com/office/drawing/2014/main" id="{DEA16452-9D7F-497E-B2DA-B67C1DC70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6721" y="2841623"/>
              <a:ext cx="749856" cy="514324"/>
            </a:xfrm>
            <a:prstGeom prst="rect">
              <a:avLst/>
            </a:prstGeom>
            <a:noFill/>
            <a:extLst>
              <a:ext uri="{909E8E84-426E-40DD-AFC4-6F175D3DCCD1}">
                <a14:hiddenFill xmlns:a14="http://schemas.microsoft.com/office/drawing/2010/main">
                  <a:solidFill>
                    <a:srgbClr val="FFFFFF"/>
                  </a:solidFill>
                </a14:hiddenFill>
              </a:ext>
            </a:extLst>
          </p:spPr>
        </p:pic>
        <p:sp>
          <p:nvSpPr>
            <p:cNvPr id="84" name="Ovaal 64">
              <a:extLst>
                <a:ext uri="{FF2B5EF4-FFF2-40B4-BE49-F238E27FC236}">
                  <a16:creationId xmlns:a16="http://schemas.microsoft.com/office/drawing/2014/main" id="{8AF8FB7E-D407-40DE-9B12-FD2B8E30C535}"/>
                </a:ext>
              </a:extLst>
            </p:cNvPr>
            <p:cNvSpPr/>
            <p:nvPr/>
          </p:nvSpPr>
          <p:spPr>
            <a:xfrm>
              <a:off x="5413816" y="2952254"/>
              <a:ext cx="33839" cy="306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al 67">
              <a:extLst>
                <a:ext uri="{FF2B5EF4-FFF2-40B4-BE49-F238E27FC236}">
                  <a16:creationId xmlns:a16="http://schemas.microsoft.com/office/drawing/2014/main" id="{AA489BCE-0B06-4686-B0DA-AD94E15BFC97}"/>
                </a:ext>
              </a:extLst>
            </p:cNvPr>
            <p:cNvSpPr/>
            <p:nvPr/>
          </p:nvSpPr>
          <p:spPr>
            <a:xfrm>
              <a:off x="5484776" y="2954842"/>
              <a:ext cx="33839" cy="306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6" name="Groep 2070">
              <a:extLst>
                <a:ext uri="{FF2B5EF4-FFF2-40B4-BE49-F238E27FC236}">
                  <a16:creationId xmlns:a16="http://schemas.microsoft.com/office/drawing/2014/main" id="{767C985D-CCD1-4A8D-84B4-B6DF3D3F2255}"/>
                </a:ext>
              </a:extLst>
            </p:cNvPr>
            <p:cNvGrpSpPr/>
            <p:nvPr/>
          </p:nvGrpSpPr>
          <p:grpSpPr>
            <a:xfrm>
              <a:off x="5414260" y="2973516"/>
              <a:ext cx="115878" cy="78460"/>
              <a:chOff x="4018559" y="2436883"/>
              <a:chExt cx="1065469" cy="721422"/>
            </a:xfrm>
            <a:solidFill>
              <a:schemeClr val="bg1">
                <a:lumMod val="95000"/>
              </a:schemeClr>
            </a:solidFill>
          </p:grpSpPr>
          <p:sp>
            <p:nvSpPr>
              <p:cNvPr id="87" name="Boog 2069">
                <a:extLst>
                  <a:ext uri="{FF2B5EF4-FFF2-40B4-BE49-F238E27FC236}">
                    <a16:creationId xmlns:a16="http://schemas.microsoft.com/office/drawing/2014/main" id="{4F9A6715-013E-4B22-84BF-8E33CCF5C1E6}"/>
                  </a:ext>
                </a:extLst>
              </p:cNvPr>
              <p:cNvSpPr/>
              <p:nvPr/>
            </p:nvSpPr>
            <p:spPr>
              <a:xfrm rot="5400000">
                <a:off x="4163775" y="2291672"/>
                <a:ext cx="716507" cy="1006939"/>
              </a:xfrm>
              <a:prstGeom prst="arc">
                <a:avLst/>
              </a:prstGeom>
              <a:grpFill/>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8" name="Boog 69">
                <a:extLst>
                  <a:ext uri="{FF2B5EF4-FFF2-40B4-BE49-F238E27FC236}">
                    <a16:creationId xmlns:a16="http://schemas.microsoft.com/office/drawing/2014/main" id="{EE38871B-2D49-46BF-A4E3-25FB6A60F37B}"/>
                  </a:ext>
                </a:extLst>
              </p:cNvPr>
              <p:cNvSpPr/>
              <p:nvPr/>
            </p:nvSpPr>
            <p:spPr>
              <a:xfrm rot="16200000" flipH="1">
                <a:off x="4199207" y="2273484"/>
                <a:ext cx="721422" cy="1048220"/>
              </a:xfrm>
              <a:prstGeom prst="arc">
                <a:avLst/>
              </a:prstGeom>
              <a:grpFill/>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pic>
        <p:nvPicPr>
          <p:cNvPr id="89" name="Afbeelding 2073">
            <a:extLst>
              <a:ext uri="{FF2B5EF4-FFF2-40B4-BE49-F238E27FC236}">
                <a16:creationId xmlns:a16="http://schemas.microsoft.com/office/drawing/2014/main" id="{B4023267-8459-496B-8E7E-3A9C89B5183F}"/>
              </a:ext>
            </a:extLst>
          </p:cNvPr>
          <p:cNvPicPr>
            <a:picLocks noChangeAspect="1"/>
          </p:cNvPicPr>
          <p:nvPr/>
        </p:nvPicPr>
        <p:blipFill rotWithShape="1">
          <a:blip r:embed="rId8"/>
          <a:srcRect t="-8585"/>
          <a:stretch/>
        </p:blipFill>
        <p:spPr>
          <a:xfrm>
            <a:off x="4778768" y="2788502"/>
            <a:ext cx="230793" cy="247726"/>
          </a:xfrm>
          <a:prstGeom prst="rect">
            <a:avLst/>
          </a:prstGeom>
        </p:spPr>
      </p:pic>
      <p:pic>
        <p:nvPicPr>
          <p:cNvPr id="90" name="Picture 2" descr="http://cdn.xl.thumbs.canstockphoto.nl/canstock15019044.jpg">
            <a:extLst>
              <a:ext uri="{FF2B5EF4-FFF2-40B4-BE49-F238E27FC236}">
                <a16:creationId xmlns:a16="http://schemas.microsoft.com/office/drawing/2014/main" id="{FEDDE548-BFC8-45B3-BC63-8888C53BC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4415" r="57672" b="59956"/>
          <a:stretch/>
        </p:blipFill>
        <p:spPr bwMode="auto">
          <a:xfrm>
            <a:off x="10716879" y="3220753"/>
            <a:ext cx="1184677" cy="35540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4" descr="http://www.immersivetechnologies.com/images/products/icon_excavator.png">
            <a:extLst>
              <a:ext uri="{FF2B5EF4-FFF2-40B4-BE49-F238E27FC236}">
                <a16:creationId xmlns:a16="http://schemas.microsoft.com/office/drawing/2014/main" id="{716690F9-EC45-4D51-B28E-8975C2E85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8338" y="2762583"/>
            <a:ext cx="1111262" cy="555631"/>
          </a:xfrm>
          <a:prstGeom prst="rect">
            <a:avLst/>
          </a:prstGeom>
          <a:noFill/>
          <a:extLst>
            <a:ext uri="{909E8E84-426E-40DD-AFC4-6F175D3DCCD1}">
              <a14:hiddenFill xmlns:a14="http://schemas.microsoft.com/office/drawing/2010/main">
                <a:solidFill>
                  <a:srgbClr val="FFFFFF"/>
                </a:solidFill>
              </a14:hiddenFill>
            </a:ext>
          </a:extLst>
        </p:spPr>
      </p:pic>
      <p:cxnSp>
        <p:nvCxnSpPr>
          <p:cNvPr id="93" name="Rechte verbindingslijn met pijl 10">
            <a:extLst>
              <a:ext uri="{FF2B5EF4-FFF2-40B4-BE49-F238E27FC236}">
                <a16:creationId xmlns:a16="http://schemas.microsoft.com/office/drawing/2014/main" id="{FB0BA9C3-84DC-4ED8-90C4-FE8B79EE83A9}"/>
              </a:ext>
            </a:extLst>
          </p:cNvPr>
          <p:cNvCxnSpPr/>
          <p:nvPr/>
        </p:nvCxnSpPr>
        <p:spPr>
          <a:xfrm flipV="1">
            <a:off x="4909021" y="4224838"/>
            <a:ext cx="0" cy="26066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5" name="Picture 4" descr="https://cdn2.iconfinder.com/data/icons/business-management-2-2/256/Contract-512.png">
            <a:extLst>
              <a:ext uri="{FF2B5EF4-FFF2-40B4-BE49-F238E27FC236}">
                <a16:creationId xmlns:a16="http://schemas.microsoft.com/office/drawing/2014/main" id="{CBF14857-AE3C-41E8-87E4-9A18C36F20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1647" y="3535162"/>
            <a:ext cx="566539" cy="56653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https://cdn2.iconfinder.com/data/icons/business-management-2-2/256/Contract-512.png">
            <a:extLst>
              <a:ext uri="{FF2B5EF4-FFF2-40B4-BE49-F238E27FC236}">
                <a16:creationId xmlns:a16="http://schemas.microsoft.com/office/drawing/2014/main" id="{0F85D8E9-0145-479E-A095-0D4A6BC9B7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729" y="2712170"/>
            <a:ext cx="566539" cy="566539"/>
          </a:xfrm>
          <a:prstGeom prst="rect">
            <a:avLst/>
          </a:prstGeom>
          <a:noFill/>
          <a:extLst>
            <a:ext uri="{909E8E84-426E-40DD-AFC4-6F175D3DCCD1}">
              <a14:hiddenFill xmlns:a14="http://schemas.microsoft.com/office/drawing/2010/main">
                <a:solidFill>
                  <a:srgbClr val="FFFFFF"/>
                </a:solidFill>
              </a14:hiddenFill>
            </a:ext>
          </a:extLst>
        </p:spPr>
      </p:pic>
      <p:sp>
        <p:nvSpPr>
          <p:cNvPr id="101" name="Tekstvak 11">
            <a:extLst>
              <a:ext uri="{FF2B5EF4-FFF2-40B4-BE49-F238E27FC236}">
                <a16:creationId xmlns:a16="http://schemas.microsoft.com/office/drawing/2014/main" id="{DFDE0FFE-788B-4EE3-BC2D-91EE94BA94CE}"/>
              </a:ext>
            </a:extLst>
          </p:cNvPr>
          <p:cNvSpPr txBox="1"/>
          <p:nvPr/>
        </p:nvSpPr>
        <p:spPr>
          <a:xfrm>
            <a:off x="3798808" y="4560994"/>
            <a:ext cx="2295413" cy="830997"/>
          </a:xfrm>
          <a:prstGeom prst="rect">
            <a:avLst/>
          </a:prstGeom>
          <a:noFill/>
        </p:spPr>
        <p:txBody>
          <a:bodyPr wrap="square" rtlCol="0">
            <a:spAutoFit/>
          </a:bodyPr>
          <a:lstStyle/>
          <a:p>
            <a:pPr algn="ctr"/>
            <a:r>
              <a:rPr lang="fr-BE" sz="1600" dirty="0"/>
              <a:t>le niveau d’ambition devient une condition d’exécution</a:t>
            </a:r>
          </a:p>
        </p:txBody>
      </p:sp>
      <p:sp>
        <p:nvSpPr>
          <p:cNvPr id="102" name="Tekstvak 18">
            <a:extLst>
              <a:ext uri="{FF2B5EF4-FFF2-40B4-BE49-F238E27FC236}">
                <a16:creationId xmlns:a16="http://schemas.microsoft.com/office/drawing/2014/main" id="{AA38567D-43CF-40B0-B5F4-DC108EA08407}"/>
              </a:ext>
            </a:extLst>
          </p:cNvPr>
          <p:cNvSpPr txBox="1"/>
          <p:nvPr/>
        </p:nvSpPr>
        <p:spPr>
          <a:xfrm>
            <a:off x="6454763" y="1234850"/>
            <a:ext cx="1632836" cy="584775"/>
          </a:xfrm>
          <a:prstGeom prst="rect">
            <a:avLst/>
          </a:prstGeom>
          <a:noFill/>
        </p:spPr>
        <p:txBody>
          <a:bodyPr wrap="square" rtlCol="0">
            <a:spAutoFit/>
          </a:bodyPr>
          <a:lstStyle/>
          <a:p>
            <a:pPr algn="ctr"/>
            <a:r>
              <a:rPr lang="fr-BE" sz="1600" dirty="0"/>
              <a:t>Contrôle annuel par OC</a:t>
            </a:r>
          </a:p>
        </p:txBody>
      </p:sp>
      <p:cxnSp>
        <p:nvCxnSpPr>
          <p:cNvPr id="103" name="Rechte verbindingslijn met pijl 17">
            <a:extLst>
              <a:ext uri="{FF2B5EF4-FFF2-40B4-BE49-F238E27FC236}">
                <a16:creationId xmlns:a16="http://schemas.microsoft.com/office/drawing/2014/main" id="{71E4636C-FD7D-45D9-BF6D-93AB6AD42FF2}"/>
              </a:ext>
            </a:extLst>
          </p:cNvPr>
          <p:cNvCxnSpPr>
            <a:cxnSpLocks/>
          </p:cNvCxnSpPr>
          <p:nvPr/>
        </p:nvCxnSpPr>
        <p:spPr>
          <a:xfrm>
            <a:off x="7271181" y="1959773"/>
            <a:ext cx="0" cy="69397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Afbeeldingsresultaat voor controle">
            <a:extLst>
              <a:ext uri="{FF2B5EF4-FFF2-40B4-BE49-F238E27FC236}">
                <a16:creationId xmlns:a16="http://schemas.microsoft.com/office/drawing/2014/main" id="{56E37E52-984A-45CE-9596-74C2DD4311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2740" y="2799585"/>
            <a:ext cx="617899" cy="4471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8" name="Tekstvak 18">
            <a:extLst>
              <a:ext uri="{FF2B5EF4-FFF2-40B4-BE49-F238E27FC236}">
                <a16:creationId xmlns:a16="http://schemas.microsoft.com/office/drawing/2014/main" id="{19CDC66E-BA73-4E74-9B3A-F5E129D24DB8}"/>
              </a:ext>
            </a:extLst>
          </p:cNvPr>
          <p:cNvSpPr txBox="1"/>
          <p:nvPr/>
        </p:nvSpPr>
        <p:spPr>
          <a:xfrm>
            <a:off x="6788227" y="4833940"/>
            <a:ext cx="696024" cy="261610"/>
          </a:xfrm>
          <a:prstGeom prst="rect">
            <a:avLst/>
          </a:prstGeom>
          <a:noFill/>
        </p:spPr>
        <p:txBody>
          <a:bodyPr wrap="none" rtlCol="0">
            <a:spAutoFit/>
          </a:bodyPr>
          <a:lstStyle/>
          <a:p>
            <a:pPr algn="ctr"/>
            <a:r>
              <a:rPr lang="nl-NL" sz="1100" b="1" dirty="0"/>
              <a:t>Option 1</a:t>
            </a:r>
          </a:p>
        </p:txBody>
      </p:sp>
      <p:sp>
        <p:nvSpPr>
          <p:cNvPr id="109" name="Tekstvak 18">
            <a:extLst>
              <a:ext uri="{FF2B5EF4-FFF2-40B4-BE49-F238E27FC236}">
                <a16:creationId xmlns:a16="http://schemas.microsoft.com/office/drawing/2014/main" id="{B9488C98-BC67-4CBB-928F-2AE17F7F3C2F}"/>
              </a:ext>
            </a:extLst>
          </p:cNvPr>
          <p:cNvSpPr txBox="1"/>
          <p:nvPr/>
        </p:nvSpPr>
        <p:spPr>
          <a:xfrm>
            <a:off x="8605882" y="4850721"/>
            <a:ext cx="696024" cy="261610"/>
          </a:xfrm>
          <a:prstGeom prst="rect">
            <a:avLst/>
          </a:prstGeom>
          <a:noFill/>
        </p:spPr>
        <p:txBody>
          <a:bodyPr wrap="none" rtlCol="0">
            <a:spAutoFit/>
          </a:bodyPr>
          <a:lstStyle/>
          <a:p>
            <a:pPr algn="ctr"/>
            <a:r>
              <a:rPr lang="nl-NL" sz="1100" b="1" dirty="0"/>
              <a:t>Option 2</a:t>
            </a:r>
          </a:p>
        </p:txBody>
      </p:sp>
      <p:sp>
        <p:nvSpPr>
          <p:cNvPr id="111" name="Tekstvak 18">
            <a:extLst>
              <a:ext uri="{FF2B5EF4-FFF2-40B4-BE49-F238E27FC236}">
                <a16:creationId xmlns:a16="http://schemas.microsoft.com/office/drawing/2014/main" id="{B299A783-C128-4FEF-8D19-1668BE3662F0}"/>
              </a:ext>
            </a:extLst>
          </p:cNvPr>
          <p:cNvSpPr txBox="1"/>
          <p:nvPr/>
        </p:nvSpPr>
        <p:spPr>
          <a:xfrm>
            <a:off x="8340509" y="1374998"/>
            <a:ext cx="1221809" cy="584775"/>
          </a:xfrm>
          <a:prstGeom prst="rect">
            <a:avLst/>
          </a:prstGeom>
          <a:noFill/>
        </p:spPr>
        <p:txBody>
          <a:bodyPr wrap="none" rtlCol="0">
            <a:spAutoFit/>
          </a:bodyPr>
          <a:lstStyle/>
          <a:p>
            <a:pPr algn="ctr"/>
            <a:r>
              <a:rPr lang="fr-BE" sz="1600" dirty="0"/>
              <a:t>Payement </a:t>
            </a:r>
          </a:p>
          <a:p>
            <a:pPr algn="ctr"/>
            <a:r>
              <a:rPr lang="fr-BE" sz="1600" dirty="0"/>
              <a:t>ou amende  </a:t>
            </a:r>
          </a:p>
        </p:txBody>
      </p:sp>
      <p:pic>
        <p:nvPicPr>
          <p:cNvPr id="112" name="Picture 24" descr="http://www.immersivetechnologies.com/images/products/icon_excavator.png">
            <a:extLst>
              <a:ext uri="{FF2B5EF4-FFF2-40B4-BE49-F238E27FC236}">
                <a16:creationId xmlns:a16="http://schemas.microsoft.com/office/drawing/2014/main" id="{9F018E71-2C5D-461D-AFF4-B967AF0023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6883" y="2786199"/>
            <a:ext cx="1111262" cy="555631"/>
          </a:xfrm>
          <a:prstGeom prst="rect">
            <a:avLst/>
          </a:prstGeom>
          <a:noFill/>
          <a:extLst>
            <a:ext uri="{909E8E84-426E-40DD-AFC4-6F175D3DCCD1}">
              <a14:hiddenFill xmlns:a14="http://schemas.microsoft.com/office/drawing/2010/main">
                <a:solidFill>
                  <a:srgbClr val="FFFFFF"/>
                </a:solidFill>
              </a14:hiddenFill>
            </a:ext>
          </a:extLst>
        </p:spPr>
      </p:pic>
      <p:cxnSp>
        <p:nvCxnSpPr>
          <p:cNvPr id="113" name="Rechte verbindingslijn met pijl 17">
            <a:extLst>
              <a:ext uri="{FF2B5EF4-FFF2-40B4-BE49-F238E27FC236}">
                <a16:creationId xmlns:a16="http://schemas.microsoft.com/office/drawing/2014/main" id="{36800C6A-FA0A-4CA4-8633-040D62A6E5C5}"/>
              </a:ext>
            </a:extLst>
          </p:cNvPr>
          <p:cNvCxnSpPr>
            <a:cxnSpLocks/>
          </p:cNvCxnSpPr>
          <p:nvPr/>
        </p:nvCxnSpPr>
        <p:spPr>
          <a:xfrm>
            <a:off x="8829674" y="2068608"/>
            <a:ext cx="0" cy="58490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Afbeeldingsresultaat voor euro">
            <a:extLst>
              <a:ext uri="{FF2B5EF4-FFF2-40B4-BE49-F238E27FC236}">
                <a16:creationId xmlns:a16="http://schemas.microsoft.com/office/drawing/2014/main" id="{E2C7955C-A59C-4D49-8878-9E3B52193D5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635" t="-52"/>
          <a:stretch/>
        </p:blipFill>
        <p:spPr bwMode="auto">
          <a:xfrm>
            <a:off x="8513719" y="2799352"/>
            <a:ext cx="670669" cy="4473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776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2. CO2-Prestatieladder</a:t>
            </a:r>
          </a:p>
        </p:txBody>
      </p:sp>
      <p:sp>
        <p:nvSpPr>
          <p:cNvPr id="4" name="Espace réservé du contenu 3"/>
          <p:cNvSpPr>
            <a:spLocks noGrp="1"/>
          </p:cNvSpPr>
          <p:nvPr>
            <p:ph sz="half" idx="13"/>
          </p:nvPr>
        </p:nvSpPr>
        <p:spPr/>
        <p:txBody>
          <a:bodyPr/>
          <a:lstStyle/>
          <a:p>
            <a:r>
              <a:rPr lang="nl-BE"/>
              <a:t>Proces bij aanbestedingen</a:t>
            </a:r>
          </a:p>
        </p:txBody>
      </p:sp>
      <p:sp>
        <p:nvSpPr>
          <p:cNvPr id="2" name="Slide Number Placeholder 1"/>
          <p:cNvSpPr>
            <a:spLocks noGrp="1"/>
          </p:cNvSpPr>
          <p:nvPr>
            <p:ph type="sldNum" sz="quarter" idx="12"/>
          </p:nvPr>
        </p:nvSpPr>
        <p:spPr>
          <a:xfrm>
            <a:off x="8915400" y="6279622"/>
            <a:ext cx="2743200" cy="365125"/>
          </a:xfrm>
        </p:spPr>
        <p:txBody>
          <a:bodyPr/>
          <a:lstStyle/>
          <a:p>
            <a:fld id="{273D814C-4FD7-BC4C-B83F-A3593BC1E3DE}" type="slidenum">
              <a:rPr lang="fr-FR" smtClean="0"/>
              <a:pPr/>
              <a:t>22</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6" name="Tijdelijke aanduiding voor inhoud 2">
            <a:extLst>
              <a:ext uri="{FF2B5EF4-FFF2-40B4-BE49-F238E27FC236}">
                <a16:creationId xmlns:a16="http://schemas.microsoft.com/office/drawing/2014/main" id="{569EE4FA-40B2-4447-BDEA-8FFCB2D93991}"/>
              </a:ext>
            </a:extLst>
          </p:cNvPr>
          <p:cNvSpPr txBox="1">
            <a:spLocks/>
          </p:cNvSpPr>
          <p:nvPr/>
        </p:nvSpPr>
        <p:spPr>
          <a:xfrm>
            <a:off x="1143000" y="21304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cxnSp>
        <p:nvCxnSpPr>
          <p:cNvPr id="57" name="Rechte verbindingslijn met pijl 4">
            <a:extLst>
              <a:ext uri="{FF2B5EF4-FFF2-40B4-BE49-F238E27FC236}">
                <a16:creationId xmlns:a16="http://schemas.microsoft.com/office/drawing/2014/main" id="{86D7AF31-2671-42C1-BC2D-D53B73B81F24}"/>
              </a:ext>
            </a:extLst>
          </p:cNvPr>
          <p:cNvCxnSpPr/>
          <p:nvPr/>
        </p:nvCxnSpPr>
        <p:spPr>
          <a:xfrm>
            <a:off x="1414682" y="3392587"/>
            <a:ext cx="9065813" cy="19438"/>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2" descr="http://cdn.xl.thumbs.canstockphoto.nl/canstock15019044.jpg">
            <a:extLst>
              <a:ext uri="{FF2B5EF4-FFF2-40B4-BE49-F238E27FC236}">
                <a16:creationId xmlns:a16="http://schemas.microsoft.com/office/drawing/2014/main" id="{55798452-C2CA-42B8-84EA-AD30D24585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128" b="22671"/>
          <a:stretch/>
        </p:blipFill>
        <p:spPr bwMode="auto">
          <a:xfrm>
            <a:off x="416197" y="2653513"/>
            <a:ext cx="980051" cy="1436278"/>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Rechte verbindingslijn met pijl 7">
            <a:extLst>
              <a:ext uri="{FF2B5EF4-FFF2-40B4-BE49-F238E27FC236}">
                <a16:creationId xmlns:a16="http://schemas.microsoft.com/office/drawing/2014/main" id="{0C7CD4D9-CDCD-454E-BA1E-AD3386AAAB61}"/>
              </a:ext>
            </a:extLst>
          </p:cNvPr>
          <p:cNvCxnSpPr>
            <a:cxnSpLocks/>
          </p:cNvCxnSpPr>
          <p:nvPr/>
        </p:nvCxnSpPr>
        <p:spPr>
          <a:xfrm>
            <a:off x="1886634" y="1959773"/>
            <a:ext cx="0" cy="69397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Tekstvak 8">
            <a:extLst>
              <a:ext uri="{FF2B5EF4-FFF2-40B4-BE49-F238E27FC236}">
                <a16:creationId xmlns:a16="http://schemas.microsoft.com/office/drawing/2014/main" id="{4630D7D4-A5C3-4E5C-A621-DB74AFF3FAD1}"/>
              </a:ext>
            </a:extLst>
          </p:cNvPr>
          <p:cNvSpPr txBox="1"/>
          <p:nvPr/>
        </p:nvSpPr>
        <p:spPr>
          <a:xfrm>
            <a:off x="279340" y="1217578"/>
            <a:ext cx="3214599" cy="584775"/>
          </a:xfrm>
          <a:prstGeom prst="rect">
            <a:avLst/>
          </a:prstGeom>
          <a:noFill/>
        </p:spPr>
        <p:txBody>
          <a:bodyPr wrap="none" rtlCol="0">
            <a:spAutoFit/>
          </a:bodyPr>
          <a:lstStyle/>
          <a:p>
            <a:pPr algn="ctr"/>
            <a:r>
              <a:rPr lang="nl-NL" sz="1600" dirty="0"/>
              <a:t>Bestek met BPKV </a:t>
            </a:r>
            <a:r>
              <a:rPr lang="nl-NL" sz="1600" b="1" u="sng" dirty="0"/>
              <a:t>gunnings</a:t>
            </a:r>
            <a:r>
              <a:rPr lang="nl-NL" sz="1600" dirty="0"/>
              <a:t>criterium </a:t>
            </a:r>
          </a:p>
          <a:p>
            <a:pPr algn="ctr"/>
            <a:r>
              <a:rPr lang="nl-NL" sz="1600" dirty="0"/>
              <a:t>CO</a:t>
            </a:r>
            <a:r>
              <a:rPr lang="nl-NL" sz="1600" baseline="-25000" dirty="0"/>
              <a:t>2</a:t>
            </a:r>
            <a:r>
              <a:rPr lang="nl-NL" sz="1600" dirty="0"/>
              <a:t>-Prestatieladder</a:t>
            </a:r>
          </a:p>
        </p:txBody>
      </p:sp>
      <p:cxnSp>
        <p:nvCxnSpPr>
          <p:cNvPr id="61" name="Rechte verbindingslijn met pijl 10">
            <a:extLst>
              <a:ext uri="{FF2B5EF4-FFF2-40B4-BE49-F238E27FC236}">
                <a16:creationId xmlns:a16="http://schemas.microsoft.com/office/drawing/2014/main" id="{55F7D2EE-CCB4-4EC7-AD24-7C13C6FA1DB3}"/>
              </a:ext>
            </a:extLst>
          </p:cNvPr>
          <p:cNvCxnSpPr>
            <a:cxnSpLocks/>
            <a:stCxn id="62" idx="0"/>
          </p:cNvCxnSpPr>
          <p:nvPr/>
        </p:nvCxnSpPr>
        <p:spPr>
          <a:xfrm flipH="1" flipV="1">
            <a:off x="2883411" y="4224838"/>
            <a:ext cx="593" cy="32900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kstvak 11">
            <a:extLst>
              <a:ext uri="{FF2B5EF4-FFF2-40B4-BE49-F238E27FC236}">
                <a16:creationId xmlns:a16="http://schemas.microsoft.com/office/drawing/2014/main" id="{36630019-2332-4086-889B-053787C2A3AD}"/>
              </a:ext>
            </a:extLst>
          </p:cNvPr>
          <p:cNvSpPr txBox="1"/>
          <p:nvPr/>
        </p:nvSpPr>
        <p:spPr>
          <a:xfrm>
            <a:off x="1902998" y="4553847"/>
            <a:ext cx="1962012" cy="338554"/>
          </a:xfrm>
          <a:prstGeom prst="rect">
            <a:avLst/>
          </a:prstGeom>
          <a:noFill/>
        </p:spPr>
        <p:txBody>
          <a:bodyPr wrap="none" rtlCol="0">
            <a:spAutoFit/>
          </a:bodyPr>
          <a:lstStyle/>
          <a:p>
            <a:r>
              <a:rPr lang="nl-NL" sz="1600" dirty="0"/>
              <a:t>Inschrijving bedrijven</a:t>
            </a:r>
          </a:p>
        </p:txBody>
      </p:sp>
      <p:sp>
        <p:nvSpPr>
          <p:cNvPr id="63" name="Rechthoek 12">
            <a:extLst>
              <a:ext uri="{FF2B5EF4-FFF2-40B4-BE49-F238E27FC236}">
                <a16:creationId xmlns:a16="http://schemas.microsoft.com/office/drawing/2014/main" id="{C039A4C3-C841-4544-BCE3-6F722758CB25}"/>
              </a:ext>
            </a:extLst>
          </p:cNvPr>
          <p:cNvSpPr/>
          <p:nvPr/>
        </p:nvSpPr>
        <p:spPr>
          <a:xfrm>
            <a:off x="2006813" y="5323571"/>
            <a:ext cx="1763047" cy="338554"/>
          </a:xfrm>
          <a:prstGeom prst="rect">
            <a:avLst/>
          </a:prstGeom>
        </p:spPr>
        <p:txBody>
          <a:bodyPr wrap="none">
            <a:spAutoFit/>
          </a:bodyPr>
          <a:lstStyle/>
          <a:p>
            <a:pPr algn="ctr"/>
            <a:r>
              <a:rPr lang="nl-NL" sz="1600" dirty="0"/>
              <a:t>CO</a:t>
            </a:r>
            <a:r>
              <a:rPr lang="nl-NL" sz="1600" baseline="-25000" dirty="0"/>
              <a:t>2</a:t>
            </a:r>
            <a:r>
              <a:rPr lang="nl-NL" sz="1600" dirty="0"/>
              <a:t>-</a:t>
            </a:r>
            <a:r>
              <a:rPr lang="nl-NL" sz="1600" b="1" u="sng" dirty="0"/>
              <a:t>ambitie</a:t>
            </a:r>
            <a:r>
              <a:rPr lang="nl-NL" sz="1600" dirty="0"/>
              <a:t>niveau</a:t>
            </a:r>
          </a:p>
        </p:txBody>
      </p:sp>
      <p:cxnSp>
        <p:nvCxnSpPr>
          <p:cNvPr id="64" name="Rechte verbindingslijn met pijl 14">
            <a:extLst>
              <a:ext uri="{FF2B5EF4-FFF2-40B4-BE49-F238E27FC236}">
                <a16:creationId xmlns:a16="http://schemas.microsoft.com/office/drawing/2014/main" id="{61932E88-A6CE-4D5A-8542-93F1D194FFB9}"/>
              </a:ext>
            </a:extLst>
          </p:cNvPr>
          <p:cNvCxnSpPr>
            <a:cxnSpLocks/>
            <a:endCxn id="62" idx="2"/>
          </p:cNvCxnSpPr>
          <p:nvPr/>
        </p:nvCxnSpPr>
        <p:spPr>
          <a:xfrm flipV="1">
            <a:off x="2883411" y="4892401"/>
            <a:ext cx="593" cy="36667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Rechte verbindingslijn met pijl 17">
            <a:extLst>
              <a:ext uri="{FF2B5EF4-FFF2-40B4-BE49-F238E27FC236}">
                <a16:creationId xmlns:a16="http://schemas.microsoft.com/office/drawing/2014/main" id="{C2C39697-E76D-4A04-9A24-87763A1E3963}"/>
              </a:ext>
            </a:extLst>
          </p:cNvPr>
          <p:cNvCxnSpPr>
            <a:cxnSpLocks/>
          </p:cNvCxnSpPr>
          <p:nvPr/>
        </p:nvCxnSpPr>
        <p:spPr>
          <a:xfrm>
            <a:off x="4892416" y="2018195"/>
            <a:ext cx="0" cy="69397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Tekstvak 18">
            <a:extLst>
              <a:ext uri="{FF2B5EF4-FFF2-40B4-BE49-F238E27FC236}">
                <a16:creationId xmlns:a16="http://schemas.microsoft.com/office/drawing/2014/main" id="{53BD6FFC-C1A0-4C0D-A4F2-05CECACF2C82}"/>
              </a:ext>
            </a:extLst>
          </p:cNvPr>
          <p:cNvSpPr txBox="1"/>
          <p:nvPr/>
        </p:nvSpPr>
        <p:spPr>
          <a:xfrm>
            <a:off x="3741427" y="1217578"/>
            <a:ext cx="2301977" cy="584775"/>
          </a:xfrm>
          <a:prstGeom prst="rect">
            <a:avLst/>
          </a:prstGeom>
          <a:noFill/>
        </p:spPr>
        <p:txBody>
          <a:bodyPr wrap="none" rtlCol="0">
            <a:spAutoFit/>
          </a:bodyPr>
          <a:lstStyle/>
          <a:p>
            <a:pPr algn="ctr"/>
            <a:r>
              <a:rPr lang="nl-NL" sz="1600" dirty="0"/>
              <a:t>Opdrachtgever selecteert</a:t>
            </a:r>
          </a:p>
          <a:p>
            <a:pPr algn="ctr"/>
            <a:r>
              <a:rPr lang="nl-NL" sz="1600" dirty="0"/>
              <a:t>opdrachtnemer</a:t>
            </a:r>
          </a:p>
        </p:txBody>
      </p:sp>
      <p:cxnSp>
        <p:nvCxnSpPr>
          <p:cNvPr id="67" name="Rechte verbindingslijn met pijl 19">
            <a:extLst>
              <a:ext uri="{FF2B5EF4-FFF2-40B4-BE49-F238E27FC236}">
                <a16:creationId xmlns:a16="http://schemas.microsoft.com/office/drawing/2014/main" id="{CC5652D0-428B-40D7-952F-22C3A0D3804E}"/>
              </a:ext>
            </a:extLst>
          </p:cNvPr>
          <p:cNvCxnSpPr>
            <a:cxnSpLocks/>
          </p:cNvCxnSpPr>
          <p:nvPr/>
        </p:nvCxnSpPr>
        <p:spPr>
          <a:xfrm flipV="1">
            <a:off x="8007978" y="4141388"/>
            <a:ext cx="0" cy="27183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kstvak 20">
            <a:extLst>
              <a:ext uri="{FF2B5EF4-FFF2-40B4-BE49-F238E27FC236}">
                <a16:creationId xmlns:a16="http://schemas.microsoft.com/office/drawing/2014/main" id="{596D8B39-DCF4-4B7F-822B-B7E4162EE3E1}"/>
              </a:ext>
            </a:extLst>
          </p:cNvPr>
          <p:cNvSpPr txBox="1"/>
          <p:nvPr/>
        </p:nvSpPr>
        <p:spPr>
          <a:xfrm>
            <a:off x="7409801" y="4485505"/>
            <a:ext cx="1196353" cy="338554"/>
          </a:xfrm>
          <a:prstGeom prst="rect">
            <a:avLst/>
          </a:prstGeom>
          <a:noFill/>
        </p:spPr>
        <p:txBody>
          <a:bodyPr wrap="square" rtlCol="0">
            <a:spAutoFit/>
          </a:bodyPr>
          <a:lstStyle>
            <a:defPPr>
              <a:defRPr lang="fr-FR"/>
            </a:defPPr>
            <a:lvl1pPr algn="ctr">
              <a:defRPr sz="1600"/>
            </a:lvl1pPr>
          </a:lstStyle>
          <a:p>
            <a:r>
              <a:rPr lang="nl-NL" dirty="0">
                <a:sym typeface="Wingdings" panose="05000000000000000000" pitchFamily="2" charset="2"/>
              </a:rPr>
              <a:t>Prestatie eis</a:t>
            </a:r>
            <a:endParaRPr lang="nl-NL" dirty="0"/>
          </a:p>
        </p:txBody>
      </p:sp>
      <p:pic>
        <p:nvPicPr>
          <p:cNvPr id="69" name="Afbeelding 36">
            <a:extLst>
              <a:ext uri="{FF2B5EF4-FFF2-40B4-BE49-F238E27FC236}">
                <a16:creationId xmlns:a16="http://schemas.microsoft.com/office/drawing/2014/main" id="{020EC760-0A9F-444A-92A8-8E473B8221AA}"/>
              </a:ext>
            </a:extLst>
          </p:cNvPr>
          <p:cNvPicPr>
            <a:picLocks noChangeAspect="1"/>
          </p:cNvPicPr>
          <p:nvPr/>
        </p:nvPicPr>
        <p:blipFill rotWithShape="1">
          <a:blip r:embed="rId4"/>
          <a:srcRect l="31214" t="817" r="30133" b="998"/>
          <a:stretch/>
        </p:blipFill>
        <p:spPr>
          <a:xfrm>
            <a:off x="6696633" y="5124232"/>
            <a:ext cx="835408" cy="1193090"/>
          </a:xfrm>
          <a:prstGeom prst="rect">
            <a:avLst/>
          </a:prstGeom>
          <a:ln>
            <a:noFill/>
          </a:ln>
        </p:spPr>
      </p:pic>
      <p:cxnSp>
        <p:nvCxnSpPr>
          <p:cNvPr id="70" name="Rechte verbindingslijn met pijl 2053">
            <a:extLst>
              <a:ext uri="{FF2B5EF4-FFF2-40B4-BE49-F238E27FC236}">
                <a16:creationId xmlns:a16="http://schemas.microsoft.com/office/drawing/2014/main" id="{7D525461-25EA-4919-9082-3D725C37B56A}"/>
              </a:ext>
            </a:extLst>
          </p:cNvPr>
          <p:cNvCxnSpPr>
            <a:cxnSpLocks/>
            <a:stCxn id="73" idx="0"/>
            <a:endCxn id="68" idx="2"/>
          </p:cNvCxnSpPr>
          <p:nvPr/>
        </p:nvCxnSpPr>
        <p:spPr>
          <a:xfrm flipV="1">
            <a:off x="7114337" y="4824059"/>
            <a:ext cx="893641" cy="28029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Rechte verbindingslijn met pijl 2055">
            <a:extLst>
              <a:ext uri="{FF2B5EF4-FFF2-40B4-BE49-F238E27FC236}">
                <a16:creationId xmlns:a16="http://schemas.microsoft.com/office/drawing/2014/main" id="{79E48FA0-0012-48A7-87CE-8DE33941E17A}"/>
              </a:ext>
            </a:extLst>
          </p:cNvPr>
          <p:cNvCxnSpPr>
            <a:stCxn id="72" idx="0"/>
            <a:endCxn id="68" idx="2"/>
          </p:cNvCxnSpPr>
          <p:nvPr/>
        </p:nvCxnSpPr>
        <p:spPr>
          <a:xfrm flipH="1" flipV="1">
            <a:off x="8007978" y="4824059"/>
            <a:ext cx="926946" cy="28029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2" name="Rechthoek 2057">
            <a:extLst>
              <a:ext uri="{FF2B5EF4-FFF2-40B4-BE49-F238E27FC236}">
                <a16:creationId xmlns:a16="http://schemas.microsoft.com/office/drawing/2014/main" id="{A05B8758-53E8-4994-B48E-2893EB4511C9}"/>
              </a:ext>
            </a:extLst>
          </p:cNvPr>
          <p:cNvSpPr/>
          <p:nvPr/>
        </p:nvSpPr>
        <p:spPr>
          <a:xfrm>
            <a:off x="8517220" y="5104354"/>
            <a:ext cx="835408" cy="1208746"/>
          </a:xfrm>
          <a:prstGeom prst="rect">
            <a:avLst/>
          </a:prstGeom>
          <a:solidFill>
            <a:schemeClr val="bg1"/>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Rechthoek 44">
            <a:extLst>
              <a:ext uri="{FF2B5EF4-FFF2-40B4-BE49-F238E27FC236}">
                <a16:creationId xmlns:a16="http://schemas.microsoft.com/office/drawing/2014/main" id="{08717B34-8ADF-4F4F-8ECC-0751224232B0}"/>
              </a:ext>
            </a:extLst>
          </p:cNvPr>
          <p:cNvSpPr/>
          <p:nvPr/>
        </p:nvSpPr>
        <p:spPr>
          <a:xfrm>
            <a:off x="6696633" y="5104354"/>
            <a:ext cx="835408" cy="1208746"/>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Tekstvak 2058">
            <a:extLst>
              <a:ext uri="{FF2B5EF4-FFF2-40B4-BE49-F238E27FC236}">
                <a16:creationId xmlns:a16="http://schemas.microsoft.com/office/drawing/2014/main" id="{9C7B5C6D-C7BA-415C-B71A-885DE0C33113}"/>
              </a:ext>
            </a:extLst>
          </p:cNvPr>
          <p:cNvSpPr txBox="1"/>
          <p:nvPr/>
        </p:nvSpPr>
        <p:spPr>
          <a:xfrm rot="16200000">
            <a:off x="8503634" y="5461525"/>
            <a:ext cx="884281" cy="523220"/>
          </a:xfrm>
          <a:prstGeom prst="rect">
            <a:avLst/>
          </a:prstGeom>
          <a:noFill/>
        </p:spPr>
        <p:txBody>
          <a:bodyPr wrap="none" rtlCol="0">
            <a:spAutoFit/>
          </a:bodyPr>
          <a:lstStyle/>
          <a:p>
            <a:pPr algn="ctr"/>
            <a:r>
              <a:rPr lang="nl-NL" sz="1400" dirty="0"/>
              <a:t>Bewijs op</a:t>
            </a:r>
          </a:p>
          <a:p>
            <a:pPr algn="ctr"/>
            <a:r>
              <a:rPr lang="nl-NL" sz="1400" b="1" i="1" dirty="0"/>
              <a:t>project</a:t>
            </a:r>
          </a:p>
        </p:txBody>
      </p:sp>
      <p:pic>
        <p:nvPicPr>
          <p:cNvPr id="75" name="Picture 4" descr="https://cdn2.iconfinder.com/data/icons/business-management-2-2/256/Contract-512.png">
            <a:extLst>
              <a:ext uri="{FF2B5EF4-FFF2-40B4-BE49-F238E27FC236}">
                <a16:creationId xmlns:a16="http://schemas.microsoft.com/office/drawing/2014/main" id="{A199EFDF-4025-4C6A-ABD2-B1AF0F0978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3970" y="3512746"/>
            <a:ext cx="566539" cy="5665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learnobots.com/wp-content/uploads/2014/07/MAW_icon-vector-blue_01_person_312x214.png">
            <a:extLst>
              <a:ext uri="{FF2B5EF4-FFF2-40B4-BE49-F238E27FC236}">
                <a16:creationId xmlns:a16="http://schemas.microsoft.com/office/drawing/2014/main" id="{63CBB776-985C-4940-A3FD-2C17328785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2979" y="3699874"/>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learnobots.com/wp-content/uploads/2014/07/MAW_icon-vector-blue_01_person_312x214.png">
            <a:extLst>
              <a:ext uri="{FF2B5EF4-FFF2-40B4-BE49-F238E27FC236}">
                <a16:creationId xmlns:a16="http://schemas.microsoft.com/office/drawing/2014/main" id="{D63E7C11-6BC7-4D5E-89AC-3B941F54A6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6943" y="3503587"/>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http://learnobots.com/wp-content/uploads/2014/07/MAW_icon-vector-blue_01_person_312x214.png">
            <a:extLst>
              <a:ext uri="{FF2B5EF4-FFF2-40B4-BE49-F238E27FC236}">
                <a16:creationId xmlns:a16="http://schemas.microsoft.com/office/drawing/2014/main" id="{2A664700-A559-4651-BE93-7A95E24D4E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6451" y="3747848"/>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ttp://learnobots.com/wp-content/uploads/2014/07/MAW_icon-vector-blue_01_person_312x214.png">
            <a:extLst>
              <a:ext uri="{FF2B5EF4-FFF2-40B4-BE49-F238E27FC236}">
                <a16:creationId xmlns:a16="http://schemas.microsoft.com/office/drawing/2014/main" id="{D3F63382-F029-4C65-830F-5893E5894E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9293" y="3470081"/>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ttp://learnobots.com/wp-content/uploads/2014/07/MAW_icon-vector-blue_01_person_312x214.png">
            <a:extLst>
              <a:ext uri="{FF2B5EF4-FFF2-40B4-BE49-F238E27FC236}">
                <a16:creationId xmlns:a16="http://schemas.microsoft.com/office/drawing/2014/main" id="{58BE1DD1-9D6D-4948-9E23-521153DD6A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6536" y="3890321"/>
            <a:ext cx="572350" cy="39257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http://learnobots.com/wp-content/uploads/2014/07/MAW_icon-vector-blue_01_person_312x214.png">
            <a:extLst>
              <a:ext uri="{FF2B5EF4-FFF2-40B4-BE49-F238E27FC236}">
                <a16:creationId xmlns:a16="http://schemas.microsoft.com/office/drawing/2014/main" id="{1892E25E-C9EF-463D-A2EA-BF0864066E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366" y="3890321"/>
            <a:ext cx="572350" cy="39257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ep 2072">
            <a:extLst>
              <a:ext uri="{FF2B5EF4-FFF2-40B4-BE49-F238E27FC236}">
                <a16:creationId xmlns:a16="http://schemas.microsoft.com/office/drawing/2014/main" id="{7B36A0B7-0341-4E37-937E-4E0625A579ED}"/>
              </a:ext>
            </a:extLst>
          </p:cNvPr>
          <p:cNvGrpSpPr/>
          <p:nvPr/>
        </p:nvGrpSpPr>
        <p:grpSpPr>
          <a:xfrm>
            <a:off x="4517488" y="2782149"/>
            <a:ext cx="749856" cy="514324"/>
            <a:chOff x="5096721" y="2841623"/>
            <a:chExt cx="749856" cy="514324"/>
          </a:xfrm>
        </p:grpSpPr>
        <p:pic>
          <p:nvPicPr>
            <p:cNvPr id="83" name="Picture 2" descr="http://learnobots.com/wp-content/uploads/2014/07/MAW_icon-vector-blue_01_person_312x214.png">
              <a:extLst>
                <a:ext uri="{FF2B5EF4-FFF2-40B4-BE49-F238E27FC236}">
                  <a16:creationId xmlns:a16="http://schemas.microsoft.com/office/drawing/2014/main" id="{DEA16452-9D7F-497E-B2DA-B67C1DC70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6721" y="2841623"/>
              <a:ext cx="749856" cy="514324"/>
            </a:xfrm>
            <a:prstGeom prst="rect">
              <a:avLst/>
            </a:prstGeom>
            <a:noFill/>
            <a:extLst>
              <a:ext uri="{909E8E84-426E-40DD-AFC4-6F175D3DCCD1}">
                <a14:hiddenFill xmlns:a14="http://schemas.microsoft.com/office/drawing/2010/main">
                  <a:solidFill>
                    <a:srgbClr val="FFFFFF"/>
                  </a:solidFill>
                </a14:hiddenFill>
              </a:ext>
            </a:extLst>
          </p:spPr>
        </p:pic>
        <p:sp>
          <p:nvSpPr>
            <p:cNvPr id="84" name="Ovaal 64">
              <a:extLst>
                <a:ext uri="{FF2B5EF4-FFF2-40B4-BE49-F238E27FC236}">
                  <a16:creationId xmlns:a16="http://schemas.microsoft.com/office/drawing/2014/main" id="{8AF8FB7E-D407-40DE-9B12-FD2B8E30C535}"/>
                </a:ext>
              </a:extLst>
            </p:cNvPr>
            <p:cNvSpPr/>
            <p:nvPr/>
          </p:nvSpPr>
          <p:spPr>
            <a:xfrm>
              <a:off x="5413816" y="2952254"/>
              <a:ext cx="33839" cy="306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al 67">
              <a:extLst>
                <a:ext uri="{FF2B5EF4-FFF2-40B4-BE49-F238E27FC236}">
                  <a16:creationId xmlns:a16="http://schemas.microsoft.com/office/drawing/2014/main" id="{AA489BCE-0B06-4686-B0DA-AD94E15BFC97}"/>
                </a:ext>
              </a:extLst>
            </p:cNvPr>
            <p:cNvSpPr/>
            <p:nvPr/>
          </p:nvSpPr>
          <p:spPr>
            <a:xfrm>
              <a:off x="5484776" y="2954842"/>
              <a:ext cx="33839" cy="306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6" name="Groep 2070">
              <a:extLst>
                <a:ext uri="{FF2B5EF4-FFF2-40B4-BE49-F238E27FC236}">
                  <a16:creationId xmlns:a16="http://schemas.microsoft.com/office/drawing/2014/main" id="{767C985D-CCD1-4A8D-84B4-B6DF3D3F2255}"/>
                </a:ext>
              </a:extLst>
            </p:cNvPr>
            <p:cNvGrpSpPr/>
            <p:nvPr/>
          </p:nvGrpSpPr>
          <p:grpSpPr>
            <a:xfrm>
              <a:off x="5414260" y="2973516"/>
              <a:ext cx="115878" cy="78460"/>
              <a:chOff x="4018559" y="2436883"/>
              <a:chExt cx="1065469" cy="721422"/>
            </a:xfrm>
            <a:solidFill>
              <a:schemeClr val="bg1">
                <a:lumMod val="95000"/>
              </a:schemeClr>
            </a:solidFill>
          </p:grpSpPr>
          <p:sp>
            <p:nvSpPr>
              <p:cNvPr id="87" name="Boog 2069">
                <a:extLst>
                  <a:ext uri="{FF2B5EF4-FFF2-40B4-BE49-F238E27FC236}">
                    <a16:creationId xmlns:a16="http://schemas.microsoft.com/office/drawing/2014/main" id="{4F9A6715-013E-4B22-84BF-8E33CCF5C1E6}"/>
                  </a:ext>
                </a:extLst>
              </p:cNvPr>
              <p:cNvSpPr/>
              <p:nvPr/>
            </p:nvSpPr>
            <p:spPr>
              <a:xfrm rot="5400000">
                <a:off x="4163775" y="2291672"/>
                <a:ext cx="716507" cy="1006939"/>
              </a:xfrm>
              <a:prstGeom prst="arc">
                <a:avLst/>
              </a:prstGeom>
              <a:grpFill/>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8" name="Boog 69">
                <a:extLst>
                  <a:ext uri="{FF2B5EF4-FFF2-40B4-BE49-F238E27FC236}">
                    <a16:creationId xmlns:a16="http://schemas.microsoft.com/office/drawing/2014/main" id="{EE38871B-2D49-46BF-A4E3-25FB6A60F37B}"/>
                  </a:ext>
                </a:extLst>
              </p:cNvPr>
              <p:cNvSpPr/>
              <p:nvPr/>
            </p:nvSpPr>
            <p:spPr>
              <a:xfrm rot="16200000" flipH="1">
                <a:off x="4199207" y="2273484"/>
                <a:ext cx="721422" cy="1048220"/>
              </a:xfrm>
              <a:prstGeom prst="arc">
                <a:avLst/>
              </a:prstGeom>
              <a:grpFill/>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pic>
        <p:nvPicPr>
          <p:cNvPr id="89" name="Afbeelding 2073">
            <a:extLst>
              <a:ext uri="{FF2B5EF4-FFF2-40B4-BE49-F238E27FC236}">
                <a16:creationId xmlns:a16="http://schemas.microsoft.com/office/drawing/2014/main" id="{B4023267-8459-496B-8E7E-3A9C89B5183F}"/>
              </a:ext>
            </a:extLst>
          </p:cNvPr>
          <p:cNvPicPr>
            <a:picLocks noChangeAspect="1"/>
          </p:cNvPicPr>
          <p:nvPr/>
        </p:nvPicPr>
        <p:blipFill rotWithShape="1">
          <a:blip r:embed="rId8"/>
          <a:srcRect t="-8585"/>
          <a:stretch/>
        </p:blipFill>
        <p:spPr>
          <a:xfrm>
            <a:off x="4778768" y="2788502"/>
            <a:ext cx="230793" cy="247726"/>
          </a:xfrm>
          <a:prstGeom prst="rect">
            <a:avLst/>
          </a:prstGeom>
        </p:spPr>
      </p:pic>
      <p:pic>
        <p:nvPicPr>
          <p:cNvPr id="90" name="Picture 2" descr="http://cdn.xl.thumbs.canstockphoto.nl/canstock15019044.jpg">
            <a:extLst>
              <a:ext uri="{FF2B5EF4-FFF2-40B4-BE49-F238E27FC236}">
                <a16:creationId xmlns:a16="http://schemas.microsoft.com/office/drawing/2014/main" id="{FEDDE548-BFC8-45B3-BC63-8888C53BC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4415" r="57672" b="59956"/>
          <a:stretch/>
        </p:blipFill>
        <p:spPr bwMode="auto">
          <a:xfrm>
            <a:off x="10716879" y="3220753"/>
            <a:ext cx="1184677" cy="35540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4" descr="http://www.immersivetechnologies.com/images/products/icon_excavator.png">
            <a:extLst>
              <a:ext uri="{FF2B5EF4-FFF2-40B4-BE49-F238E27FC236}">
                <a16:creationId xmlns:a16="http://schemas.microsoft.com/office/drawing/2014/main" id="{716690F9-EC45-4D51-B28E-8975C2E85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8338" y="2762583"/>
            <a:ext cx="1111262" cy="555631"/>
          </a:xfrm>
          <a:prstGeom prst="rect">
            <a:avLst/>
          </a:prstGeom>
          <a:noFill/>
          <a:extLst>
            <a:ext uri="{909E8E84-426E-40DD-AFC4-6F175D3DCCD1}">
              <a14:hiddenFill xmlns:a14="http://schemas.microsoft.com/office/drawing/2010/main">
                <a:solidFill>
                  <a:srgbClr val="FFFFFF"/>
                </a:solidFill>
              </a14:hiddenFill>
            </a:ext>
          </a:extLst>
        </p:spPr>
      </p:pic>
      <p:cxnSp>
        <p:nvCxnSpPr>
          <p:cNvPr id="93" name="Rechte verbindingslijn met pijl 10">
            <a:extLst>
              <a:ext uri="{FF2B5EF4-FFF2-40B4-BE49-F238E27FC236}">
                <a16:creationId xmlns:a16="http://schemas.microsoft.com/office/drawing/2014/main" id="{FB0BA9C3-84DC-4ED8-90C4-FE8B79EE83A9}"/>
              </a:ext>
            </a:extLst>
          </p:cNvPr>
          <p:cNvCxnSpPr/>
          <p:nvPr/>
        </p:nvCxnSpPr>
        <p:spPr>
          <a:xfrm flipV="1">
            <a:off x="4909021" y="4224838"/>
            <a:ext cx="0" cy="26066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5" name="Picture 4" descr="https://cdn2.iconfinder.com/data/icons/business-management-2-2/256/Contract-512.png">
            <a:extLst>
              <a:ext uri="{FF2B5EF4-FFF2-40B4-BE49-F238E27FC236}">
                <a16:creationId xmlns:a16="http://schemas.microsoft.com/office/drawing/2014/main" id="{CBF14857-AE3C-41E8-87E4-9A18C36F20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1647" y="3535162"/>
            <a:ext cx="566539" cy="56653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https://cdn2.iconfinder.com/data/icons/business-management-2-2/256/Contract-512.png">
            <a:extLst>
              <a:ext uri="{FF2B5EF4-FFF2-40B4-BE49-F238E27FC236}">
                <a16:creationId xmlns:a16="http://schemas.microsoft.com/office/drawing/2014/main" id="{0F85D8E9-0145-479E-A095-0D4A6BC9B7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729" y="2712170"/>
            <a:ext cx="566539" cy="566539"/>
          </a:xfrm>
          <a:prstGeom prst="rect">
            <a:avLst/>
          </a:prstGeom>
          <a:noFill/>
          <a:extLst>
            <a:ext uri="{909E8E84-426E-40DD-AFC4-6F175D3DCCD1}">
              <a14:hiddenFill xmlns:a14="http://schemas.microsoft.com/office/drawing/2010/main">
                <a:solidFill>
                  <a:srgbClr val="FFFFFF"/>
                </a:solidFill>
              </a14:hiddenFill>
            </a:ext>
          </a:extLst>
        </p:spPr>
      </p:pic>
      <p:sp>
        <p:nvSpPr>
          <p:cNvPr id="101" name="Tekstvak 11">
            <a:extLst>
              <a:ext uri="{FF2B5EF4-FFF2-40B4-BE49-F238E27FC236}">
                <a16:creationId xmlns:a16="http://schemas.microsoft.com/office/drawing/2014/main" id="{DFDE0FFE-788B-4EE3-BC2D-91EE94BA94CE}"/>
              </a:ext>
            </a:extLst>
          </p:cNvPr>
          <p:cNvSpPr txBox="1"/>
          <p:nvPr/>
        </p:nvSpPr>
        <p:spPr>
          <a:xfrm>
            <a:off x="3798808" y="4560994"/>
            <a:ext cx="2295413" cy="830997"/>
          </a:xfrm>
          <a:prstGeom prst="rect">
            <a:avLst/>
          </a:prstGeom>
          <a:noFill/>
        </p:spPr>
        <p:txBody>
          <a:bodyPr wrap="square" rtlCol="0">
            <a:spAutoFit/>
          </a:bodyPr>
          <a:lstStyle/>
          <a:p>
            <a:pPr algn="ctr"/>
            <a:r>
              <a:rPr lang="nl-NL" sz="1600" dirty="0"/>
              <a:t>Ambitieniveau wordt deel van de uitvoeringsovereenkomst</a:t>
            </a:r>
          </a:p>
        </p:txBody>
      </p:sp>
      <p:sp>
        <p:nvSpPr>
          <p:cNvPr id="102" name="Tekstvak 18">
            <a:extLst>
              <a:ext uri="{FF2B5EF4-FFF2-40B4-BE49-F238E27FC236}">
                <a16:creationId xmlns:a16="http://schemas.microsoft.com/office/drawing/2014/main" id="{AA38567D-43CF-40B0-B5F4-DC108EA08407}"/>
              </a:ext>
            </a:extLst>
          </p:cNvPr>
          <p:cNvSpPr txBox="1"/>
          <p:nvPr/>
        </p:nvSpPr>
        <p:spPr>
          <a:xfrm>
            <a:off x="6606063" y="1234850"/>
            <a:ext cx="1330236" cy="584775"/>
          </a:xfrm>
          <a:prstGeom prst="rect">
            <a:avLst/>
          </a:prstGeom>
          <a:noFill/>
        </p:spPr>
        <p:txBody>
          <a:bodyPr wrap="none" rtlCol="0">
            <a:spAutoFit/>
          </a:bodyPr>
          <a:lstStyle/>
          <a:p>
            <a:pPr algn="ctr"/>
            <a:r>
              <a:rPr lang="nl-NL" sz="1600" dirty="0"/>
              <a:t>CI controleert</a:t>
            </a:r>
          </a:p>
          <a:p>
            <a:pPr algn="ctr"/>
            <a:r>
              <a:rPr lang="nl-NL" sz="1600" dirty="0"/>
              <a:t>jaarlijks</a:t>
            </a:r>
          </a:p>
        </p:txBody>
      </p:sp>
      <p:cxnSp>
        <p:nvCxnSpPr>
          <p:cNvPr id="103" name="Rechte verbindingslijn met pijl 17">
            <a:extLst>
              <a:ext uri="{FF2B5EF4-FFF2-40B4-BE49-F238E27FC236}">
                <a16:creationId xmlns:a16="http://schemas.microsoft.com/office/drawing/2014/main" id="{71E4636C-FD7D-45D9-BF6D-93AB6AD42FF2}"/>
              </a:ext>
            </a:extLst>
          </p:cNvPr>
          <p:cNvCxnSpPr>
            <a:cxnSpLocks/>
          </p:cNvCxnSpPr>
          <p:nvPr/>
        </p:nvCxnSpPr>
        <p:spPr>
          <a:xfrm>
            <a:off x="7271181" y="1959773"/>
            <a:ext cx="0" cy="69397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Afbeeldingsresultaat voor controle">
            <a:extLst>
              <a:ext uri="{FF2B5EF4-FFF2-40B4-BE49-F238E27FC236}">
                <a16:creationId xmlns:a16="http://schemas.microsoft.com/office/drawing/2014/main" id="{56E37E52-984A-45CE-9596-74C2DD4311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2740" y="2799585"/>
            <a:ext cx="617899" cy="4471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8" name="Tekstvak 18">
            <a:extLst>
              <a:ext uri="{FF2B5EF4-FFF2-40B4-BE49-F238E27FC236}">
                <a16:creationId xmlns:a16="http://schemas.microsoft.com/office/drawing/2014/main" id="{19CDC66E-BA73-4E74-9B3A-F5E129D24DB8}"/>
              </a:ext>
            </a:extLst>
          </p:cNvPr>
          <p:cNvSpPr txBox="1"/>
          <p:nvPr/>
        </p:nvSpPr>
        <p:spPr>
          <a:xfrm>
            <a:off x="6828302" y="4833940"/>
            <a:ext cx="615874" cy="261610"/>
          </a:xfrm>
          <a:prstGeom prst="rect">
            <a:avLst/>
          </a:prstGeom>
          <a:noFill/>
        </p:spPr>
        <p:txBody>
          <a:bodyPr wrap="none" rtlCol="0">
            <a:spAutoFit/>
          </a:bodyPr>
          <a:lstStyle/>
          <a:p>
            <a:pPr algn="ctr"/>
            <a:r>
              <a:rPr lang="nl-NL" sz="1100" b="1" dirty="0"/>
              <a:t>Optie 1</a:t>
            </a:r>
          </a:p>
        </p:txBody>
      </p:sp>
      <p:sp>
        <p:nvSpPr>
          <p:cNvPr id="109" name="Tekstvak 18">
            <a:extLst>
              <a:ext uri="{FF2B5EF4-FFF2-40B4-BE49-F238E27FC236}">
                <a16:creationId xmlns:a16="http://schemas.microsoft.com/office/drawing/2014/main" id="{B9488C98-BC67-4CBB-928F-2AE17F7F3C2F}"/>
              </a:ext>
            </a:extLst>
          </p:cNvPr>
          <p:cNvSpPr txBox="1"/>
          <p:nvPr/>
        </p:nvSpPr>
        <p:spPr>
          <a:xfrm>
            <a:off x="8645957" y="4850721"/>
            <a:ext cx="615874" cy="261610"/>
          </a:xfrm>
          <a:prstGeom prst="rect">
            <a:avLst/>
          </a:prstGeom>
          <a:noFill/>
        </p:spPr>
        <p:txBody>
          <a:bodyPr wrap="none" rtlCol="0">
            <a:spAutoFit/>
          </a:bodyPr>
          <a:lstStyle/>
          <a:p>
            <a:pPr algn="ctr"/>
            <a:r>
              <a:rPr lang="nl-NL" sz="1100" b="1" dirty="0"/>
              <a:t>Optie 2</a:t>
            </a:r>
          </a:p>
        </p:txBody>
      </p:sp>
      <p:sp>
        <p:nvSpPr>
          <p:cNvPr id="111" name="Tekstvak 18">
            <a:extLst>
              <a:ext uri="{FF2B5EF4-FFF2-40B4-BE49-F238E27FC236}">
                <a16:creationId xmlns:a16="http://schemas.microsoft.com/office/drawing/2014/main" id="{B299A783-C128-4FEF-8D19-1668BE3662F0}"/>
              </a:ext>
            </a:extLst>
          </p:cNvPr>
          <p:cNvSpPr txBox="1"/>
          <p:nvPr/>
        </p:nvSpPr>
        <p:spPr>
          <a:xfrm>
            <a:off x="8192925" y="1231531"/>
            <a:ext cx="1353127" cy="830997"/>
          </a:xfrm>
          <a:prstGeom prst="rect">
            <a:avLst/>
          </a:prstGeom>
          <a:noFill/>
        </p:spPr>
        <p:txBody>
          <a:bodyPr wrap="none" rtlCol="0">
            <a:spAutoFit/>
          </a:bodyPr>
          <a:lstStyle/>
          <a:p>
            <a:pPr algn="ctr"/>
            <a:r>
              <a:rPr lang="nl-NL" sz="1600" dirty="0"/>
              <a:t>Betaling </a:t>
            </a:r>
          </a:p>
          <a:p>
            <a:pPr algn="ctr"/>
            <a:r>
              <a:rPr lang="nl-NL" sz="1600" dirty="0"/>
              <a:t>met voordeel </a:t>
            </a:r>
          </a:p>
          <a:p>
            <a:pPr algn="ctr"/>
            <a:r>
              <a:rPr lang="nl-NL" sz="1600" dirty="0"/>
              <a:t>of met boete</a:t>
            </a:r>
          </a:p>
        </p:txBody>
      </p:sp>
      <p:pic>
        <p:nvPicPr>
          <p:cNvPr id="112" name="Picture 24" descr="http://www.immersivetechnologies.com/images/products/icon_excavator.png">
            <a:extLst>
              <a:ext uri="{FF2B5EF4-FFF2-40B4-BE49-F238E27FC236}">
                <a16:creationId xmlns:a16="http://schemas.microsoft.com/office/drawing/2014/main" id="{9F018E71-2C5D-461D-AFF4-B967AF0023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6883" y="2786199"/>
            <a:ext cx="1111262" cy="555631"/>
          </a:xfrm>
          <a:prstGeom prst="rect">
            <a:avLst/>
          </a:prstGeom>
          <a:noFill/>
          <a:extLst>
            <a:ext uri="{909E8E84-426E-40DD-AFC4-6F175D3DCCD1}">
              <a14:hiddenFill xmlns:a14="http://schemas.microsoft.com/office/drawing/2010/main">
                <a:solidFill>
                  <a:srgbClr val="FFFFFF"/>
                </a:solidFill>
              </a14:hiddenFill>
            </a:ext>
          </a:extLst>
        </p:spPr>
      </p:pic>
      <p:cxnSp>
        <p:nvCxnSpPr>
          <p:cNvPr id="113" name="Rechte verbindingslijn met pijl 17">
            <a:extLst>
              <a:ext uri="{FF2B5EF4-FFF2-40B4-BE49-F238E27FC236}">
                <a16:creationId xmlns:a16="http://schemas.microsoft.com/office/drawing/2014/main" id="{36800C6A-FA0A-4CA4-8633-040D62A6E5C5}"/>
              </a:ext>
            </a:extLst>
          </p:cNvPr>
          <p:cNvCxnSpPr>
            <a:cxnSpLocks/>
          </p:cNvCxnSpPr>
          <p:nvPr/>
        </p:nvCxnSpPr>
        <p:spPr>
          <a:xfrm>
            <a:off x="8829674" y="2068608"/>
            <a:ext cx="0" cy="58490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Afbeeldingsresultaat voor euro">
            <a:extLst>
              <a:ext uri="{FF2B5EF4-FFF2-40B4-BE49-F238E27FC236}">
                <a16:creationId xmlns:a16="http://schemas.microsoft.com/office/drawing/2014/main" id="{E2C7955C-A59C-4D49-8878-9E3B52193D5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635" t="-52"/>
          <a:stretch/>
        </p:blipFill>
        <p:spPr bwMode="auto">
          <a:xfrm>
            <a:off x="8513719" y="2799352"/>
            <a:ext cx="670669" cy="4473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212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sz="2800" dirty="0"/>
              <a:t>3. </a:t>
            </a:r>
            <a:r>
              <a:rPr lang="en-GB" sz="2800" dirty="0" err="1"/>
              <a:t>Mise</a:t>
            </a:r>
            <a:r>
              <a:rPr lang="en-GB" sz="2800" dirty="0"/>
              <a:t> </a:t>
            </a:r>
            <a:r>
              <a:rPr lang="en-GB" sz="2800" dirty="0" err="1"/>
              <a:t>en</a:t>
            </a:r>
            <a:r>
              <a:rPr lang="en-GB" sz="2800" dirty="0"/>
              <a:t> oeuvre de </a:t>
            </a:r>
            <a:r>
              <a:rPr lang="en-GB" sz="2800" dirty="0" err="1"/>
              <a:t>l’échelle</a:t>
            </a:r>
            <a:r>
              <a:rPr lang="en-GB" sz="2800" dirty="0"/>
              <a:t> de performance CO2 </a:t>
            </a:r>
            <a:r>
              <a:rPr lang="en-GB" sz="2800" dirty="0" err="1"/>
              <a:t>en</a:t>
            </a:r>
            <a:r>
              <a:rPr lang="en-GB" sz="2800" dirty="0"/>
              <a:t> </a:t>
            </a:r>
            <a:r>
              <a:rPr lang="en-GB" sz="2800" dirty="0" err="1"/>
              <a:t>Belgique</a:t>
            </a:r>
            <a:endParaRPr lang="en-GB" sz="2800" dirty="0"/>
          </a:p>
        </p:txBody>
      </p:sp>
      <p:sp>
        <p:nvSpPr>
          <p:cNvPr id="4" name="Espace réservé du contenu 3"/>
          <p:cNvSpPr>
            <a:spLocks noGrp="1"/>
          </p:cNvSpPr>
          <p:nvPr>
            <p:ph sz="half" idx="13"/>
          </p:nvPr>
        </p:nvSpPr>
        <p:spPr/>
        <p:txBody>
          <a:bodyPr/>
          <a:lstStyle/>
          <a:p>
            <a:r>
              <a:rPr lang="en-GB" dirty="0" err="1"/>
              <a:t>Postulats</a:t>
            </a:r>
            <a:r>
              <a:rPr lang="en-GB" dirty="0"/>
              <a:t> de </a:t>
            </a:r>
            <a:r>
              <a:rPr lang="en-GB" dirty="0" err="1"/>
              <a:t>départ</a:t>
            </a:r>
            <a:r>
              <a:rPr lang="en-GB" dirty="0"/>
              <a:t> et proposition </a:t>
            </a:r>
            <a:r>
              <a:rPr lang="en-GB" dirty="0" err="1"/>
              <a:t>concrète</a:t>
            </a:r>
            <a:r>
              <a:rPr lang="en-GB" dirty="0"/>
              <a:t>  </a:t>
            </a:r>
          </a:p>
        </p:txBody>
      </p:sp>
      <p:sp>
        <p:nvSpPr>
          <p:cNvPr id="2" name="Slide Number Placeholder 1"/>
          <p:cNvSpPr>
            <a:spLocks noGrp="1"/>
          </p:cNvSpPr>
          <p:nvPr>
            <p:ph type="sldNum" sz="quarter" idx="12"/>
          </p:nvPr>
        </p:nvSpPr>
        <p:spPr/>
        <p:txBody>
          <a:bodyPr/>
          <a:lstStyle/>
          <a:p>
            <a:fld id="{273D814C-4FD7-BC4C-B83F-A3593BC1E3DE}" type="slidenum">
              <a:rPr lang="fr-FR" smtClean="0"/>
              <a:pPr/>
              <a:t>23</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 name="Rectangle 4">
            <a:extLst>
              <a:ext uri="{FF2B5EF4-FFF2-40B4-BE49-F238E27FC236}">
                <a16:creationId xmlns:a16="http://schemas.microsoft.com/office/drawing/2014/main" id="{6B2E17AB-8AC7-41FE-8CF3-6A6F932FDD30}"/>
              </a:ext>
            </a:extLst>
          </p:cNvPr>
          <p:cNvSpPr/>
          <p:nvPr/>
        </p:nvSpPr>
        <p:spPr>
          <a:xfrm>
            <a:off x="337930" y="1425006"/>
            <a:ext cx="11231218" cy="5078313"/>
          </a:xfrm>
          <a:prstGeom prst="rect">
            <a:avLst/>
          </a:prstGeom>
        </p:spPr>
        <p:txBody>
          <a:bodyPr wrap="square">
            <a:spAutoFit/>
          </a:bodyPr>
          <a:lstStyle/>
          <a:p>
            <a:r>
              <a:rPr lang="fr-BE" altLang="en-US" dirty="0"/>
              <a:t>Postulats de départ : </a:t>
            </a:r>
          </a:p>
          <a:p>
            <a:endParaRPr lang="fr-BE" altLang="en-US" dirty="0"/>
          </a:p>
          <a:p>
            <a:pPr marL="742950" lvl="1" indent="-285750">
              <a:buFont typeface="Arial" panose="020B0604020202020204" pitchFamily="34" charset="0"/>
              <a:buChar char="•"/>
            </a:pPr>
            <a:r>
              <a:rPr lang="fr-BE" altLang="en-US" dirty="0"/>
              <a:t>Conformité par rapport au modèle des Pays-Bas =&gt; certificat valable en Belgique et aux Pays-Bas</a:t>
            </a:r>
          </a:p>
          <a:p>
            <a:pPr marL="742950" lvl="1" indent="-285750">
              <a:buFont typeface="Arial" panose="020B0604020202020204" pitchFamily="34" charset="0"/>
              <a:buChar char="•"/>
            </a:pPr>
            <a:r>
              <a:rPr lang="fr-BE" altLang="en-US" dirty="0"/>
              <a:t>Aligné avec le GHG Protocol</a:t>
            </a:r>
          </a:p>
          <a:p>
            <a:pPr marL="742950" lvl="1" indent="-285750">
              <a:buFont typeface="Arial" panose="020B0604020202020204" pitchFamily="34" charset="0"/>
              <a:buChar char="•"/>
            </a:pPr>
            <a:r>
              <a:rPr lang="fr-BE" altLang="en-US" dirty="0"/>
              <a:t>Faible charge administrative grâce à la certification externe</a:t>
            </a:r>
          </a:p>
          <a:p>
            <a:pPr marL="742950" lvl="1" indent="-285750">
              <a:buFont typeface="Arial" panose="020B0604020202020204" pitchFamily="34" charset="0"/>
              <a:buChar char="•"/>
            </a:pPr>
            <a:r>
              <a:rPr lang="fr-BE" altLang="en-US" dirty="0"/>
              <a:t>Pas d’impacts négatifs sur les petites entreprises</a:t>
            </a:r>
          </a:p>
          <a:p>
            <a:pPr marL="742950" lvl="1" indent="-285750">
              <a:buFont typeface="Arial" panose="020B0604020202020204" pitchFamily="34" charset="0"/>
              <a:buChar char="•"/>
            </a:pPr>
            <a:r>
              <a:rPr lang="fr-BE" altLang="en-US" dirty="0"/>
              <a:t>Pas d’avantage concurrentiel pour les entreprises néerlandaises </a:t>
            </a:r>
          </a:p>
          <a:p>
            <a:endParaRPr lang="fr-BE" altLang="en-US" dirty="0"/>
          </a:p>
          <a:p>
            <a:r>
              <a:rPr lang="fr-BE" altLang="en-US" dirty="0"/>
              <a:t>Proposition concrète: </a:t>
            </a:r>
          </a:p>
          <a:p>
            <a:endParaRPr lang="fr-BE" altLang="en-US" dirty="0"/>
          </a:p>
          <a:p>
            <a:pPr marL="742950" lvl="1" indent="-285750">
              <a:buFont typeface="Arial" panose="020B0604020202020204" pitchFamily="34" charset="0"/>
              <a:buChar char="•"/>
            </a:pPr>
            <a:r>
              <a:rPr lang="fr-BE" altLang="en-US" dirty="0"/>
              <a:t>En premier lieu: </a:t>
            </a:r>
          </a:p>
          <a:p>
            <a:pPr marL="1200150" lvl="2" indent="-285750">
              <a:buFont typeface="Arial" panose="020B0604020202020204" pitchFamily="34" charset="0"/>
              <a:buChar char="•"/>
            </a:pPr>
            <a:r>
              <a:rPr lang="fr-BE" altLang="en-US" dirty="0"/>
              <a:t>Seulement pour les projets dépassant le seuil de publicité européenne (5,5 millions </a:t>
            </a:r>
            <a:r>
              <a:rPr lang="fr-BE" altLang="en-US" dirty="0">
                <a:latin typeface="Calibri" panose="020F0502020204030204" pitchFamily="34" charset="0"/>
                <a:cs typeface="Calibri" panose="020F0502020204030204" pitchFamily="34" charset="0"/>
              </a:rPr>
              <a:t>€)</a:t>
            </a:r>
          </a:p>
          <a:p>
            <a:pPr marL="1200150" lvl="2" indent="-285750">
              <a:buFont typeface="Arial" panose="020B0604020202020204" pitchFamily="34" charset="0"/>
              <a:buChar char="•"/>
            </a:pPr>
            <a:r>
              <a:rPr lang="fr-BE" altLang="en-US" dirty="0">
                <a:latin typeface="Calibri" panose="020F0502020204030204" pitchFamily="34" charset="0"/>
                <a:cs typeface="Calibri" panose="020F0502020204030204" pitchFamily="34" charset="0"/>
              </a:rPr>
              <a:t>Sous-traitants non inclus, le plus bas niveau compte pour les joint ventures/entreprises conjointes</a:t>
            </a:r>
          </a:p>
          <a:p>
            <a:pPr marL="1200150" lvl="2" indent="-285750">
              <a:buFont typeface="Arial" panose="020B0604020202020204" pitchFamily="34" charset="0"/>
              <a:buChar char="•"/>
            </a:pPr>
            <a:r>
              <a:rPr lang="fr-BE" altLang="en-US" dirty="0">
                <a:latin typeface="Calibri" panose="020F0502020204030204" pitchFamily="34" charset="0"/>
                <a:cs typeface="Calibri" panose="020F0502020204030204" pitchFamily="34" charset="0"/>
              </a:rPr>
              <a:t>Seulement jusqu’au niveau 3 (atteignable en 1an)</a:t>
            </a:r>
          </a:p>
          <a:p>
            <a:pPr marL="742950" lvl="1" indent="-285750">
              <a:buFont typeface="Arial" panose="020B0604020202020204" pitchFamily="34" charset="0"/>
              <a:buChar char="•"/>
            </a:pPr>
            <a:r>
              <a:rPr lang="fr-BE" altLang="en-US" dirty="0">
                <a:latin typeface="Calibri" panose="020F0502020204030204" pitchFamily="34" charset="0"/>
                <a:cs typeface="Calibri" panose="020F0502020204030204" pitchFamily="34" charset="0"/>
              </a:rPr>
              <a:t>Avantage à l’attribution sous la forme d’une réduction sur le prix (% du montant forfaitaire) ou via un système à points</a:t>
            </a:r>
          </a:p>
          <a:p>
            <a:pPr marL="742950" lvl="1" indent="-285750">
              <a:buFont typeface="Arial" panose="020B0604020202020204" pitchFamily="34" charset="0"/>
              <a:buChar char="•"/>
            </a:pPr>
            <a:r>
              <a:rPr lang="fr-BE" altLang="en-US" dirty="0">
                <a:latin typeface="Calibri" panose="020F0502020204030204" pitchFamily="34" charset="0"/>
                <a:cs typeface="Calibri" panose="020F0502020204030204" pitchFamily="34" charset="0"/>
              </a:rPr>
              <a:t>Lorsqu’un le niveau n’est pas atteint, la sanction est plus importante que l’avantage reçu si il avait été atteint</a:t>
            </a:r>
          </a:p>
          <a:p>
            <a:pPr marL="742950" lvl="1" indent="-285750">
              <a:buFont typeface="Arial" panose="020B0604020202020204" pitchFamily="34" charset="0"/>
              <a:buChar char="•"/>
            </a:pPr>
            <a:r>
              <a:rPr lang="fr-BE" altLang="en-US" dirty="0">
                <a:latin typeface="Calibri" panose="020F0502020204030204" pitchFamily="34" charset="0"/>
                <a:cs typeface="Calibri" panose="020F0502020204030204" pitchFamily="34" charset="0"/>
              </a:rPr>
              <a:t>BELAC certifie les entreprises en Belgique (sous réserve)</a:t>
            </a:r>
            <a:endParaRPr lang="fr-BE" altLang="en-US" dirty="0"/>
          </a:p>
        </p:txBody>
      </p:sp>
    </p:spTree>
    <p:extLst>
      <p:ext uri="{BB962C8B-B14F-4D97-AF65-F5344CB8AC3E}">
        <p14:creationId xmlns:p14="http://schemas.microsoft.com/office/powerpoint/2010/main" val="2560353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3. </a:t>
            </a:r>
            <a:r>
              <a:rPr lang="en-GB" dirty="0" err="1"/>
              <a:t>Implementatie</a:t>
            </a:r>
            <a:r>
              <a:rPr lang="en-GB" dirty="0"/>
              <a:t> CO2-Prestatieladder in </a:t>
            </a:r>
            <a:r>
              <a:rPr lang="en-GB" dirty="0" err="1"/>
              <a:t>Belgie</a:t>
            </a:r>
            <a:endParaRPr lang="en-GB" dirty="0"/>
          </a:p>
        </p:txBody>
      </p:sp>
      <p:sp>
        <p:nvSpPr>
          <p:cNvPr id="4" name="Espace réservé du contenu 3"/>
          <p:cNvSpPr>
            <a:spLocks noGrp="1"/>
          </p:cNvSpPr>
          <p:nvPr>
            <p:ph sz="half" idx="13"/>
          </p:nvPr>
        </p:nvSpPr>
        <p:spPr/>
        <p:txBody>
          <a:bodyPr/>
          <a:lstStyle/>
          <a:p>
            <a:r>
              <a:rPr lang="en-GB" dirty="0" err="1"/>
              <a:t>Uitgangspunten</a:t>
            </a:r>
            <a:r>
              <a:rPr lang="en-GB" dirty="0"/>
              <a:t> en </a:t>
            </a:r>
            <a:r>
              <a:rPr lang="en-GB" dirty="0" err="1"/>
              <a:t>concreet</a:t>
            </a:r>
            <a:r>
              <a:rPr lang="en-GB" dirty="0"/>
              <a:t> </a:t>
            </a:r>
            <a:r>
              <a:rPr lang="en-GB" dirty="0" err="1"/>
              <a:t>voorstel</a:t>
            </a:r>
            <a:endParaRPr lang="en-GB" dirty="0"/>
          </a:p>
        </p:txBody>
      </p:sp>
      <p:sp>
        <p:nvSpPr>
          <p:cNvPr id="2" name="Slide Number Placeholder 1"/>
          <p:cNvSpPr>
            <a:spLocks noGrp="1"/>
          </p:cNvSpPr>
          <p:nvPr>
            <p:ph type="sldNum" sz="quarter" idx="12"/>
          </p:nvPr>
        </p:nvSpPr>
        <p:spPr/>
        <p:txBody>
          <a:bodyPr/>
          <a:lstStyle/>
          <a:p>
            <a:fld id="{273D814C-4FD7-BC4C-B83F-A3593BC1E3DE}" type="slidenum">
              <a:rPr lang="fr-FR" smtClean="0"/>
              <a:pPr/>
              <a:t>24</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 name="Rectangle 4">
            <a:extLst>
              <a:ext uri="{FF2B5EF4-FFF2-40B4-BE49-F238E27FC236}">
                <a16:creationId xmlns:a16="http://schemas.microsoft.com/office/drawing/2014/main" id="{6B2E17AB-8AC7-41FE-8CF3-6A6F932FDD30}"/>
              </a:ext>
            </a:extLst>
          </p:cNvPr>
          <p:cNvSpPr/>
          <p:nvPr/>
        </p:nvSpPr>
        <p:spPr>
          <a:xfrm>
            <a:off x="337930" y="1315677"/>
            <a:ext cx="11231218" cy="5355312"/>
          </a:xfrm>
          <a:prstGeom prst="rect">
            <a:avLst/>
          </a:prstGeom>
        </p:spPr>
        <p:txBody>
          <a:bodyPr wrap="square">
            <a:spAutoFit/>
          </a:bodyPr>
          <a:lstStyle/>
          <a:p>
            <a:r>
              <a:rPr lang="nl-NL" altLang="en-US" dirty="0"/>
              <a:t>Uitgangspunten : </a:t>
            </a:r>
          </a:p>
          <a:p>
            <a:endParaRPr lang="nl-NL" altLang="en-US" dirty="0"/>
          </a:p>
          <a:p>
            <a:pPr marL="742950" lvl="1" indent="-285750">
              <a:buFont typeface="Arial" panose="020B0604020202020204" pitchFamily="34" charset="0"/>
              <a:buChar char="•"/>
            </a:pPr>
            <a:r>
              <a:rPr lang="nl-NL" altLang="en-US" b="1" dirty="0"/>
              <a:t>Conform</a:t>
            </a:r>
            <a:r>
              <a:rPr lang="nl-NL" altLang="en-US" dirty="0"/>
              <a:t> (compliance) Nederlandse model =&gt; certificaat geldig in BE + NL</a:t>
            </a:r>
          </a:p>
          <a:p>
            <a:pPr marL="742950" lvl="1" indent="-285750">
              <a:buFont typeface="Arial" panose="020B0604020202020204" pitchFamily="34" charset="0"/>
              <a:buChar char="•"/>
            </a:pPr>
            <a:r>
              <a:rPr lang="nl-NL" altLang="en-US" dirty="0"/>
              <a:t>Gealigneerd met </a:t>
            </a:r>
            <a:r>
              <a:rPr lang="nl-NL" altLang="en-US" b="1" dirty="0"/>
              <a:t>GHG Protocol</a:t>
            </a:r>
          </a:p>
          <a:p>
            <a:pPr marL="742950" lvl="1" indent="-285750">
              <a:buFont typeface="Arial" panose="020B0604020202020204" pitchFamily="34" charset="0"/>
              <a:buChar char="•"/>
            </a:pPr>
            <a:r>
              <a:rPr lang="nl-NL" altLang="en-US" b="1" dirty="0"/>
              <a:t>Administratieve last overheden zo laag mogelijk </a:t>
            </a:r>
            <a:r>
              <a:rPr lang="nl-NL" altLang="en-US" dirty="0" err="1"/>
              <a:t>dr</a:t>
            </a:r>
            <a:r>
              <a:rPr lang="nl-NL" altLang="en-US" dirty="0"/>
              <a:t> externe certificering</a:t>
            </a:r>
          </a:p>
          <a:p>
            <a:pPr marL="742950" lvl="1" indent="-285750">
              <a:buFont typeface="Arial" panose="020B0604020202020204" pitchFamily="34" charset="0"/>
              <a:buChar char="•"/>
            </a:pPr>
            <a:r>
              <a:rPr lang="nl-NL" altLang="en-US" dirty="0"/>
              <a:t>Geen negatieve impact op </a:t>
            </a:r>
            <a:r>
              <a:rPr lang="nl-NL" altLang="en-US" b="1" dirty="0"/>
              <a:t>kleine bedrijven</a:t>
            </a:r>
          </a:p>
          <a:p>
            <a:pPr marL="742950" lvl="1" indent="-285750">
              <a:buFont typeface="Arial" panose="020B0604020202020204" pitchFamily="34" charset="0"/>
              <a:buChar char="•"/>
            </a:pPr>
            <a:r>
              <a:rPr lang="nl-NL" altLang="en-US" b="1" dirty="0"/>
              <a:t>Geen concurrentieel voordeel </a:t>
            </a:r>
            <a:r>
              <a:rPr lang="nl-NL" altLang="en-US" dirty="0"/>
              <a:t>voor Nederlandse bedrijven</a:t>
            </a:r>
          </a:p>
          <a:p>
            <a:pPr marL="742950" lvl="1" indent="-285750">
              <a:buFont typeface="Arial" panose="020B0604020202020204" pitchFamily="34" charset="0"/>
              <a:buChar char="•"/>
            </a:pPr>
            <a:r>
              <a:rPr lang="nl-NL" altLang="en-US" dirty="0"/>
              <a:t>Leiden tot </a:t>
            </a:r>
            <a:r>
              <a:rPr lang="nl-NL" altLang="en-US" b="1" dirty="0"/>
              <a:t>reële CO2-reducties</a:t>
            </a:r>
          </a:p>
          <a:p>
            <a:endParaRPr lang="nl-NL" altLang="en-US" dirty="0"/>
          </a:p>
          <a:p>
            <a:r>
              <a:rPr lang="nl-NL" altLang="en-US" dirty="0"/>
              <a:t>Concreet voorstel: </a:t>
            </a:r>
          </a:p>
          <a:p>
            <a:endParaRPr lang="nl-NL" altLang="en-US" dirty="0"/>
          </a:p>
          <a:p>
            <a:pPr marL="742950" lvl="1" indent="-285750">
              <a:buFont typeface="Arial" panose="020B0604020202020204" pitchFamily="34" charset="0"/>
              <a:buChar char="•"/>
            </a:pPr>
            <a:r>
              <a:rPr lang="nl-NL" altLang="en-US" dirty="0"/>
              <a:t>In eerste instantie: </a:t>
            </a:r>
          </a:p>
          <a:p>
            <a:pPr marL="1200150" lvl="2" indent="-285750">
              <a:buFont typeface="Arial" panose="020B0604020202020204" pitchFamily="34" charset="0"/>
              <a:buChar char="•"/>
            </a:pPr>
            <a:r>
              <a:rPr lang="nl-NL" altLang="en-US" dirty="0"/>
              <a:t>Enkel voor werken </a:t>
            </a:r>
            <a:r>
              <a:rPr lang="nl-NL" altLang="en-US" b="1" dirty="0"/>
              <a:t>boven EU drempelbedrag </a:t>
            </a:r>
            <a:r>
              <a:rPr lang="nl-NL" altLang="en-US" dirty="0"/>
              <a:t>(5,5 miljoen </a:t>
            </a:r>
            <a:r>
              <a:rPr lang="nl-NL" altLang="en-US" dirty="0">
                <a:latin typeface="Calibri" panose="020F0502020204030204" pitchFamily="34" charset="0"/>
                <a:cs typeface="Calibri" panose="020F0502020204030204" pitchFamily="34" charset="0"/>
              </a:rPr>
              <a:t>€)</a:t>
            </a:r>
          </a:p>
          <a:p>
            <a:pPr marL="1200150" lvl="2" indent="-285750">
              <a:buFont typeface="Arial" panose="020B0604020202020204" pitchFamily="34" charset="0"/>
              <a:buChar char="•"/>
            </a:pPr>
            <a:r>
              <a:rPr lang="nl-NL" altLang="en-US" b="1" dirty="0">
                <a:latin typeface="Calibri" panose="020F0502020204030204" pitchFamily="34" charset="0"/>
                <a:cs typeface="Calibri" panose="020F0502020204030204" pitchFamily="34" charset="0"/>
              </a:rPr>
              <a:t>Onderaannemers niet meegenomen</a:t>
            </a:r>
            <a:r>
              <a:rPr lang="nl-NL" altLang="en-US" dirty="0">
                <a:latin typeface="Calibri" panose="020F0502020204030204" pitchFamily="34" charset="0"/>
                <a:cs typeface="Calibri" panose="020F0502020204030204" pitchFamily="34" charset="0"/>
              </a:rPr>
              <a:t>, bij joint ventures geldt laagste niveau</a:t>
            </a:r>
          </a:p>
          <a:p>
            <a:pPr marL="1200150" lvl="2" indent="-285750">
              <a:buFont typeface="Arial" panose="020B0604020202020204" pitchFamily="34" charset="0"/>
              <a:buChar char="•"/>
            </a:pPr>
            <a:r>
              <a:rPr lang="nl-NL" altLang="en-US" dirty="0">
                <a:latin typeface="Calibri" panose="020F0502020204030204" pitchFamily="34" charset="0"/>
                <a:cs typeface="Calibri" panose="020F0502020204030204" pitchFamily="34" charset="0"/>
              </a:rPr>
              <a:t>Enkel </a:t>
            </a:r>
            <a:r>
              <a:rPr lang="nl-NL" altLang="en-US" b="1" dirty="0">
                <a:latin typeface="Calibri" panose="020F0502020204030204" pitchFamily="34" charset="0"/>
                <a:cs typeface="Calibri" panose="020F0502020204030204" pitchFamily="34" charset="0"/>
              </a:rPr>
              <a:t>tot niveau 3 </a:t>
            </a:r>
            <a:r>
              <a:rPr lang="nl-NL" altLang="en-US" dirty="0">
                <a:latin typeface="Calibri" panose="020F0502020204030204" pitchFamily="34" charset="0"/>
                <a:cs typeface="Calibri" panose="020F0502020204030204" pitchFamily="34" charset="0"/>
              </a:rPr>
              <a:t>(te halen in één jaar)</a:t>
            </a:r>
          </a:p>
          <a:p>
            <a:pPr marL="742950" lvl="1" indent="-285750">
              <a:buFont typeface="Arial" panose="020B0604020202020204" pitchFamily="34" charset="0"/>
              <a:buChar char="•"/>
            </a:pPr>
            <a:r>
              <a:rPr lang="nl-NL" altLang="en-US" dirty="0">
                <a:latin typeface="Calibri" panose="020F0502020204030204" pitchFamily="34" charset="0"/>
                <a:cs typeface="Calibri" panose="020F0502020204030204" pitchFamily="34" charset="0"/>
              </a:rPr>
              <a:t>Gunningsvoordeel als virtuele korting (% of forfaitair bedrag) of via puntensysteem</a:t>
            </a:r>
          </a:p>
          <a:p>
            <a:pPr marL="742950" lvl="1" indent="-285750">
              <a:buFont typeface="Arial" panose="020B0604020202020204" pitchFamily="34" charset="0"/>
              <a:buChar char="•"/>
            </a:pPr>
            <a:r>
              <a:rPr lang="nl-NL" altLang="en-US" dirty="0">
                <a:latin typeface="Calibri" panose="020F0502020204030204" pitchFamily="34" charset="0"/>
                <a:cs typeface="Calibri" panose="020F0502020204030204" pitchFamily="34" charset="0"/>
              </a:rPr>
              <a:t>Bij niet nakomen van niveau een sanctie voldoende hoger dan voordeel</a:t>
            </a:r>
          </a:p>
          <a:p>
            <a:pPr marL="742950" lvl="1" indent="-285750">
              <a:buFont typeface="Arial" panose="020B0604020202020204" pitchFamily="34" charset="0"/>
              <a:buChar char="•"/>
            </a:pPr>
            <a:r>
              <a:rPr lang="nl-NL" altLang="en-US" dirty="0">
                <a:latin typeface="Calibri" panose="020F0502020204030204" pitchFamily="34" charset="0"/>
                <a:cs typeface="Calibri" panose="020F0502020204030204" pitchFamily="34" charset="0"/>
              </a:rPr>
              <a:t>BELAC staat in voor de certificatie van de bedrijven in België (onder voorbehoud)</a:t>
            </a:r>
            <a:endParaRPr lang="nl-NL" altLang="en-US" dirty="0"/>
          </a:p>
          <a:p>
            <a:endParaRPr lang="nl-NL" altLang="en-US" dirty="0"/>
          </a:p>
        </p:txBody>
      </p:sp>
    </p:spTree>
    <p:extLst>
      <p:ext uri="{BB962C8B-B14F-4D97-AF65-F5344CB8AC3E}">
        <p14:creationId xmlns:p14="http://schemas.microsoft.com/office/powerpoint/2010/main" val="2906984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sz="2800" dirty="0"/>
              <a:t>3. </a:t>
            </a:r>
            <a:r>
              <a:rPr lang="fr-BE" sz="2800" dirty="0"/>
              <a:t>Mise en œuvre de l’échelle de performance CO2 en Belgique</a:t>
            </a:r>
          </a:p>
        </p:txBody>
      </p:sp>
      <p:sp>
        <p:nvSpPr>
          <p:cNvPr id="4" name="Espace réservé du contenu 3"/>
          <p:cNvSpPr>
            <a:spLocks noGrp="1"/>
          </p:cNvSpPr>
          <p:nvPr>
            <p:ph sz="half" idx="13"/>
          </p:nvPr>
        </p:nvSpPr>
        <p:spPr/>
        <p:txBody>
          <a:bodyPr/>
          <a:lstStyle/>
          <a:p>
            <a:r>
              <a:rPr lang="en-GB" dirty="0" err="1"/>
              <a:t>Étapes</a:t>
            </a:r>
            <a:r>
              <a:rPr lang="en-GB" dirty="0"/>
              <a:t> de </a:t>
            </a:r>
            <a:r>
              <a:rPr lang="en-GB" dirty="0" err="1"/>
              <a:t>mise</a:t>
            </a:r>
            <a:r>
              <a:rPr lang="en-GB" dirty="0"/>
              <a:t> en oeuvre </a:t>
            </a:r>
          </a:p>
        </p:txBody>
      </p:sp>
      <p:sp>
        <p:nvSpPr>
          <p:cNvPr id="2" name="Slide Number Placeholder 1"/>
          <p:cNvSpPr>
            <a:spLocks noGrp="1"/>
          </p:cNvSpPr>
          <p:nvPr>
            <p:ph type="sldNum" sz="quarter" idx="12"/>
          </p:nvPr>
        </p:nvSpPr>
        <p:spPr/>
        <p:txBody>
          <a:bodyPr/>
          <a:lstStyle/>
          <a:p>
            <a:fld id="{273D814C-4FD7-BC4C-B83F-A3593BC1E3DE}" type="slidenum">
              <a:rPr lang="fr-FR" smtClean="0"/>
              <a:pPr/>
              <a:t>25</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32" name="Rectangle 31">
            <a:extLst>
              <a:ext uri="{FF2B5EF4-FFF2-40B4-BE49-F238E27FC236}">
                <a16:creationId xmlns:a16="http://schemas.microsoft.com/office/drawing/2014/main" id="{9D8178B1-D8F8-4F32-AE4C-9B5016052657}"/>
              </a:ext>
            </a:extLst>
          </p:cNvPr>
          <p:cNvSpPr/>
          <p:nvPr/>
        </p:nvSpPr>
        <p:spPr>
          <a:xfrm>
            <a:off x="376144" y="3331840"/>
            <a:ext cx="11231218" cy="3083893"/>
          </a:xfrm>
          <a:prstGeom prst="rect">
            <a:avLst/>
          </a:prstGeom>
        </p:spPr>
        <p:txBody>
          <a:bodyPr wrap="square">
            <a:normAutofit fontScale="85000" lnSpcReduction="20000"/>
          </a:bodyPr>
          <a:lstStyle/>
          <a:p>
            <a:r>
              <a:rPr lang="fr-BE" altLang="en-US" dirty="0"/>
              <a:t>Phase 1 (2019-2020)	 : </a:t>
            </a:r>
          </a:p>
          <a:p>
            <a:endParaRPr lang="fr-BE" altLang="en-US" dirty="0"/>
          </a:p>
          <a:p>
            <a:pPr marL="742950" lvl="1" indent="-285750">
              <a:buFont typeface="Arial" panose="020B0604020202020204" pitchFamily="34" charset="0"/>
              <a:buChar char="•"/>
            </a:pPr>
            <a:r>
              <a:rPr lang="fr-BE" altLang="en-US" dirty="0"/>
              <a:t>10+10+5  projets pilotes pour WA, FL, BXL</a:t>
            </a:r>
          </a:p>
          <a:p>
            <a:pPr marL="742950" lvl="1" indent="-285750">
              <a:buFont typeface="Arial" panose="020B0604020202020204" pitchFamily="34" charset="0"/>
              <a:buChar char="•"/>
            </a:pPr>
            <a:r>
              <a:rPr lang="fr-BE" altLang="en-US" dirty="0"/>
              <a:t>Un attaché belge (1 ETP) supervise le comité de pilotage avec des membres des pouvoirs publics, du secteur, de la société civile, du monde académique et de SKAO</a:t>
            </a:r>
          </a:p>
          <a:p>
            <a:pPr marL="742950" lvl="1" indent="-285750">
              <a:buFont typeface="Arial" panose="020B0604020202020204" pitchFamily="34" charset="0"/>
              <a:buChar char="•"/>
            </a:pPr>
            <a:r>
              <a:rPr lang="fr-BE" altLang="en-US" dirty="0"/>
              <a:t>Utilisation principalement des outils néerlandais, mais aussi d’autres outils comme la liste des facteurs d’émission belges, les traductions, le helpdesk localisé en Belgique  </a:t>
            </a:r>
          </a:p>
          <a:p>
            <a:pPr marL="742950" lvl="1" indent="-285750">
              <a:buFont typeface="Arial" panose="020B0604020202020204" pitchFamily="34" charset="0"/>
              <a:buChar char="•"/>
            </a:pPr>
            <a:r>
              <a:rPr lang="fr-BE" altLang="en-US" dirty="0"/>
              <a:t>Evaluation des projets pilotes (critères juridiques, problèmes administratifs, réduction de CO2)</a:t>
            </a:r>
          </a:p>
          <a:p>
            <a:pPr marL="742950" lvl="1" indent="-285750">
              <a:buFont typeface="Arial" panose="020B0604020202020204" pitchFamily="34" charset="0"/>
              <a:buChar char="•"/>
            </a:pPr>
            <a:r>
              <a:rPr lang="fr-BE" altLang="en-US" dirty="0"/>
              <a:t>Préparation de la phase 2 et création de l’organisation </a:t>
            </a:r>
          </a:p>
          <a:p>
            <a:pPr marL="742950" lvl="1" indent="-285750">
              <a:buFont typeface="Arial" panose="020B0604020202020204" pitchFamily="34" charset="0"/>
              <a:buChar char="•"/>
            </a:pPr>
            <a:endParaRPr lang="fr-BE" altLang="en-US" dirty="0"/>
          </a:p>
          <a:p>
            <a:r>
              <a:rPr lang="fr-BE" altLang="en-US" dirty="0"/>
              <a:t>Phase 2 (2021 - … ) : </a:t>
            </a:r>
          </a:p>
          <a:p>
            <a:endParaRPr lang="fr-BE" altLang="en-US" dirty="0"/>
          </a:p>
          <a:p>
            <a:pPr marL="742950" lvl="1" indent="-285750">
              <a:buFont typeface="Arial" panose="020B0604020202020204" pitchFamily="34" charset="0"/>
              <a:buChar char="•"/>
            </a:pPr>
            <a:r>
              <a:rPr lang="fr-BE" altLang="en-US" dirty="0"/>
              <a:t>Utilisation de l’échelle pour tous les projets dépassant le seuil budgétaire de l’UE (5,5 millions €)</a:t>
            </a:r>
          </a:p>
          <a:p>
            <a:pPr marL="742950" lvl="1" indent="-285750">
              <a:buFont typeface="Arial" panose="020B0604020202020204" pitchFamily="34" charset="0"/>
              <a:buChar char="•"/>
            </a:pPr>
            <a:r>
              <a:rPr lang="fr-BE" altLang="en-US" dirty="0"/>
              <a:t>Lancement de l’organisation indépendante (2 ETP)</a:t>
            </a:r>
          </a:p>
          <a:p>
            <a:pPr marL="742950" lvl="1" indent="-285750">
              <a:buFont typeface="Arial" panose="020B0604020202020204" pitchFamily="34" charset="0"/>
              <a:buChar char="•"/>
            </a:pPr>
            <a:r>
              <a:rPr lang="fr-BE" altLang="en-US" dirty="0"/>
              <a:t>Développement structurels de la communication, du helpdesk, des outils IT et professionnalisation, développement et expansion de l’outil</a:t>
            </a:r>
          </a:p>
          <a:p>
            <a:pPr marL="742950" lvl="1" indent="-285750">
              <a:buFont typeface="Arial" panose="020B0604020202020204" pitchFamily="34" charset="0"/>
              <a:buChar char="•"/>
            </a:pPr>
            <a:endParaRPr lang="fr-BE" altLang="en-US" dirty="0"/>
          </a:p>
          <a:p>
            <a:pPr marL="742950" lvl="1" indent="-285750">
              <a:buFont typeface="Arial" panose="020B0604020202020204" pitchFamily="34" charset="0"/>
              <a:buChar char="•"/>
            </a:pPr>
            <a:endParaRPr lang="fr-BE" altLang="en-US" dirty="0"/>
          </a:p>
        </p:txBody>
      </p:sp>
      <p:sp>
        <p:nvSpPr>
          <p:cNvPr id="33" name="Text Box 69">
            <a:extLst>
              <a:ext uri="{FF2B5EF4-FFF2-40B4-BE49-F238E27FC236}">
                <a16:creationId xmlns:a16="http://schemas.microsoft.com/office/drawing/2014/main" id="{D0C1AE50-F66F-42DA-BF92-5E761E06BA0A}"/>
              </a:ext>
            </a:extLst>
          </p:cNvPr>
          <p:cNvSpPr txBox="1"/>
          <p:nvPr/>
        </p:nvSpPr>
        <p:spPr>
          <a:xfrm>
            <a:off x="4477999" y="1187312"/>
            <a:ext cx="916226" cy="24859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dirty="0" err="1">
                <a:solidFill>
                  <a:schemeClr val="tx1">
                    <a:lumMod val="50000"/>
                    <a:lumOff val="50000"/>
                  </a:schemeClr>
                </a:solidFill>
                <a:latin typeface="Calibri" panose="020F0502020204030204" pitchFamily="34" charset="0"/>
                <a:ea typeface="Times New Roman" panose="02020603050405020304" pitchFamily="18" charset="0"/>
              </a:rPr>
              <a:t>year</a:t>
            </a:r>
            <a:r>
              <a:rPr lang="nl-BE" sz="1100" dirty="0">
                <a:solidFill>
                  <a:schemeClr val="tx1">
                    <a:lumMod val="50000"/>
                    <a:lumOff val="50000"/>
                  </a:schemeClr>
                </a:solidFill>
                <a:latin typeface="Calibri" panose="020F0502020204030204" pitchFamily="34" charset="0"/>
                <a:ea typeface="Times New Roman" panose="02020603050405020304" pitchFamily="18" charset="0"/>
              </a:rPr>
              <a:t> 2</a:t>
            </a:r>
            <a:endParaRPr lang="en-GB" sz="1200" dirty="0">
              <a:solidFill>
                <a:schemeClr val="tx1">
                  <a:lumMod val="50000"/>
                  <a:lumOff val="50000"/>
                </a:schemeClr>
              </a:solidFill>
              <a:effectLst/>
              <a:latin typeface="Times New Roman" panose="02020603050405020304" pitchFamily="18" charset="0"/>
              <a:ea typeface="Times New Roman" panose="02020603050405020304" pitchFamily="18" charset="0"/>
            </a:endParaRPr>
          </a:p>
        </p:txBody>
      </p:sp>
      <p:sp>
        <p:nvSpPr>
          <p:cNvPr id="34" name="Text Box 69">
            <a:extLst>
              <a:ext uri="{FF2B5EF4-FFF2-40B4-BE49-F238E27FC236}">
                <a16:creationId xmlns:a16="http://schemas.microsoft.com/office/drawing/2014/main" id="{875EB303-8AD7-4B3F-B897-4B4E2750D3B7}"/>
              </a:ext>
            </a:extLst>
          </p:cNvPr>
          <p:cNvSpPr txBox="1"/>
          <p:nvPr/>
        </p:nvSpPr>
        <p:spPr>
          <a:xfrm>
            <a:off x="2569703" y="1204680"/>
            <a:ext cx="1150901" cy="219519"/>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dirty="0" err="1">
                <a:solidFill>
                  <a:schemeClr val="tx1">
                    <a:lumMod val="50000"/>
                    <a:lumOff val="50000"/>
                  </a:schemeClr>
                </a:solidFill>
                <a:latin typeface="Calibri" panose="020F0502020204030204" pitchFamily="34" charset="0"/>
                <a:ea typeface="Times New Roman" panose="02020603050405020304" pitchFamily="18" charset="0"/>
              </a:rPr>
              <a:t>year</a:t>
            </a:r>
            <a:r>
              <a:rPr lang="nl-BE" sz="1100" dirty="0">
                <a:solidFill>
                  <a:schemeClr val="tx1">
                    <a:lumMod val="50000"/>
                    <a:lumOff val="50000"/>
                  </a:schemeClr>
                </a:solidFill>
                <a:latin typeface="Calibri" panose="020F0502020204030204" pitchFamily="34" charset="0"/>
                <a:ea typeface="Times New Roman" panose="02020603050405020304" pitchFamily="18" charset="0"/>
              </a:rPr>
              <a:t> 1</a:t>
            </a:r>
            <a:endParaRPr lang="en-GB" sz="1200" dirty="0">
              <a:solidFill>
                <a:schemeClr val="tx1">
                  <a:lumMod val="50000"/>
                  <a:lumOff val="50000"/>
                </a:schemeClr>
              </a:solidFill>
              <a:effectLst/>
              <a:latin typeface="Times New Roman" panose="02020603050405020304" pitchFamily="18" charset="0"/>
              <a:ea typeface="Times New Roman" panose="02020603050405020304" pitchFamily="18" charset="0"/>
            </a:endParaRPr>
          </a:p>
        </p:txBody>
      </p:sp>
      <p:grpSp>
        <p:nvGrpSpPr>
          <p:cNvPr id="35" name="Canvas 4">
            <a:extLst>
              <a:ext uri="{FF2B5EF4-FFF2-40B4-BE49-F238E27FC236}">
                <a16:creationId xmlns:a16="http://schemas.microsoft.com/office/drawing/2014/main" id="{1D6FBA0D-7124-472C-896B-DC6069301A4E}"/>
              </a:ext>
            </a:extLst>
          </p:cNvPr>
          <p:cNvGrpSpPr/>
          <p:nvPr/>
        </p:nvGrpSpPr>
        <p:grpSpPr>
          <a:xfrm>
            <a:off x="482225" y="1312808"/>
            <a:ext cx="11197242" cy="3766087"/>
            <a:chOff x="0" y="0"/>
            <a:chExt cx="6065520" cy="2225040"/>
          </a:xfrm>
        </p:grpSpPr>
        <p:sp>
          <p:nvSpPr>
            <p:cNvPr id="36" name="Rectangle 35">
              <a:extLst>
                <a:ext uri="{FF2B5EF4-FFF2-40B4-BE49-F238E27FC236}">
                  <a16:creationId xmlns:a16="http://schemas.microsoft.com/office/drawing/2014/main" id="{B6860ECD-EC41-4C38-A44E-F388939F0304}"/>
                </a:ext>
              </a:extLst>
            </p:cNvPr>
            <p:cNvSpPr/>
            <p:nvPr/>
          </p:nvSpPr>
          <p:spPr>
            <a:xfrm>
              <a:off x="0" y="0"/>
              <a:ext cx="6065520" cy="2225040"/>
            </a:xfrm>
            <a:prstGeom prst="rect">
              <a:avLst/>
            </a:prstGeom>
          </p:spPr>
        </p:sp>
        <p:cxnSp>
          <p:nvCxnSpPr>
            <p:cNvPr id="37" name="Straight Connector 36">
              <a:extLst>
                <a:ext uri="{FF2B5EF4-FFF2-40B4-BE49-F238E27FC236}">
                  <a16:creationId xmlns:a16="http://schemas.microsoft.com/office/drawing/2014/main" id="{1C283D74-9CD5-46FB-971E-93C4E51687F8}"/>
                </a:ext>
              </a:extLst>
            </p:cNvPr>
            <p:cNvCxnSpPr>
              <a:cxnSpLocks/>
            </p:cNvCxnSpPr>
            <p:nvPr/>
          </p:nvCxnSpPr>
          <p:spPr>
            <a:xfrm>
              <a:off x="902970" y="416220"/>
              <a:ext cx="0" cy="5566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 Box 69">
              <a:extLst>
                <a:ext uri="{FF2B5EF4-FFF2-40B4-BE49-F238E27FC236}">
                  <a16:creationId xmlns:a16="http://schemas.microsoft.com/office/drawing/2014/main" id="{EF77A384-764C-4857-8260-0A35E6E08A46}"/>
                </a:ext>
              </a:extLst>
            </p:cNvPr>
            <p:cNvSpPr txBox="1"/>
            <p:nvPr/>
          </p:nvSpPr>
          <p:spPr>
            <a:xfrm>
              <a:off x="955209" y="909831"/>
              <a:ext cx="1414440" cy="152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Start Pilot </a:t>
              </a:r>
              <a:r>
                <a:rPr lang="nl-BE" sz="1100" dirty="0" err="1">
                  <a:effectLst/>
                  <a:latin typeface="Calibri" panose="020F0502020204030204" pitchFamily="34" charset="0"/>
                  <a:ea typeface="Times New Roman" panose="02020603050405020304" pitchFamily="18" charset="0"/>
                </a:rPr>
                <a:t>Projects</a:t>
              </a:r>
              <a:endParaRPr lang="en-GB" sz="1200" dirty="0">
                <a:effectLst/>
                <a:latin typeface="Times New Roman" panose="02020603050405020304" pitchFamily="18" charset="0"/>
                <a:ea typeface="Times New Roman" panose="02020603050405020304" pitchFamily="18" charset="0"/>
              </a:endParaRPr>
            </a:p>
          </p:txBody>
        </p:sp>
        <p:sp>
          <p:nvSpPr>
            <p:cNvPr id="39" name="Arrow: Chevron 38">
              <a:extLst>
                <a:ext uri="{FF2B5EF4-FFF2-40B4-BE49-F238E27FC236}">
                  <a16:creationId xmlns:a16="http://schemas.microsoft.com/office/drawing/2014/main" id="{D79F1A86-67CB-4DA8-BB7D-59B9A230C112}"/>
                </a:ext>
              </a:extLst>
            </p:cNvPr>
            <p:cNvSpPr/>
            <p:nvPr/>
          </p:nvSpPr>
          <p:spPr>
            <a:xfrm>
              <a:off x="228600" y="266700"/>
              <a:ext cx="5387340" cy="137160"/>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Rectangle 39">
              <a:extLst>
                <a:ext uri="{FF2B5EF4-FFF2-40B4-BE49-F238E27FC236}">
                  <a16:creationId xmlns:a16="http://schemas.microsoft.com/office/drawing/2014/main" id="{5A52CE71-8ABD-4AFC-AEEB-56363DDC5553}"/>
                </a:ext>
              </a:extLst>
            </p:cNvPr>
            <p:cNvSpPr/>
            <p:nvPr/>
          </p:nvSpPr>
          <p:spPr>
            <a:xfrm>
              <a:off x="419100" y="266700"/>
              <a:ext cx="975056"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solidFill>
                    <a:srgbClr val="FFFFFF"/>
                  </a:solidFill>
                  <a:effectLst/>
                  <a:ea typeface="Calibri" panose="020F0502020204030204" pitchFamily="34" charset="0"/>
                  <a:cs typeface="Times New Roman" panose="02020603050405020304" pitchFamily="18" charset="0"/>
                </a:rPr>
                <a:t>2019</a:t>
              </a:r>
              <a:endParaRPr lang="en-GB" sz="1100" dirty="0">
                <a:effectLst/>
                <a:ea typeface="Calibri" panose="020F050202020403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7C51DD24-BCD3-4B43-B6C5-B140B51ADA51}"/>
                </a:ext>
              </a:extLst>
            </p:cNvPr>
            <p:cNvSpPr/>
            <p:nvPr/>
          </p:nvSpPr>
          <p:spPr>
            <a:xfrm>
              <a:off x="1414439" y="266700"/>
              <a:ext cx="975056"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effectLst/>
                  <a:ea typeface="Calibri" panose="020F0502020204030204" pitchFamily="34" charset="0"/>
                  <a:cs typeface="Times New Roman" panose="02020603050405020304" pitchFamily="18" charset="0"/>
                </a:rPr>
                <a:t>2020</a:t>
              </a:r>
              <a:endParaRPr lang="en-GB" sz="1100" dirty="0">
                <a:effectLst/>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FFE495A6-6607-44BE-A7BE-4C18E6ADFCCA}"/>
                </a:ext>
              </a:extLst>
            </p:cNvPr>
            <p:cNvSpPr/>
            <p:nvPr/>
          </p:nvSpPr>
          <p:spPr>
            <a:xfrm>
              <a:off x="2412660" y="266700"/>
              <a:ext cx="975056"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effectLst/>
                  <a:ea typeface="Calibri" panose="020F0502020204030204" pitchFamily="34" charset="0"/>
                  <a:cs typeface="Times New Roman" panose="02020603050405020304" pitchFamily="18" charset="0"/>
                </a:rPr>
                <a:t>2021</a:t>
              </a:r>
              <a:endParaRPr lang="en-GB" sz="1100">
                <a:effectLst/>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D12E557D-A16D-4F7D-AD41-7BF6C9ED192F}"/>
                </a:ext>
              </a:extLst>
            </p:cNvPr>
            <p:cNvSpPr/>
            <p:nvPr/>
          </p:nvSpPr>
          <p:spPr>
            <a:xfrm>
              <a:off x="3410880" y="266700"/>
              <a:ext cx="975056"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effectLst/>
                  <a:ea typeface="Calibri" panose="020F0502020204030204" pitchFamily="34" charset="0"/>
                  <a:cs typeface="Times New Roman" panose="02020603050405020304" pitchFamily="18" charset="0"/>
                </a:rPr>
                <a:t>2022</a:t>
              </a:r>
              <a:endParaRPr lang="en-GB" sz="1100">
                <a:effectLst/>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1321E490-4441-4BCB-B640-47B0A6016F57}"/>
                </a:ext>
              </a:extLst>
            </p:cNvPr>
            <p:cNvSpPr/>
            <p:nvPr/>
          </p:nvSpPr>
          <p:spPr>
            <a:xfrm>
              <a:off x="4409100" y="266700"/>
              <a:ext cx="967740"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solidFill>
                    <a:srgbClr val="FFFFFF"/>
                  </a:solidFill>
                  <a:effectLst/>
                  <a:ea typeface="Calibri" panose="020F0502020204030204" pitchFamily="34" charset="0"/>
                  <a:cs typeface="Times New Roman" panose="02020603050405020304" pitchFamily="18" charset="0"/>
                </a:rPr>
                <a:t>2023</a:t>
              </a:r>
              <a:endParaRPr lang="en-GB" sz="1100">
                <a:effectLst/>
                <a:ea typeface="Calibri" panose="020F0502020204030204" pitchFamily="34" charset="0"/>
                <a:cs typeface="Times New Roman" panose="02020603050405020304" pitchFamily="18" charset="0"/>
              </a:endParaRPr>
            </a:p>
          </p:txBody>
        </p:sp>
        <p:cxnSp>
          <p:nvCxnSpPr>
            <p:cNvPr id="45" name="Straight Arrow Connector 44">
              <a:extLst>
                <a:ext uri="{FF2B5EF4-FFF2-40B4-BE49-F238E27FC236}">
                  <a16:creationId xmlns:a16="http://schemas.microsoft.com/office/drawing/2014/main" id="{4C395409-3529-4CD0-A259-F2B67480B5E8}"/>
                </a:ext>
              </a:extLst>
            </p:cNvPr>
            <p:cNvCxnSpPr>
              <a:cxnSpLocks/>
            </p:cNvCxnSpPr>
            <p:nvPr/>
          </p:nvCxnSpPr>
          <p:spPr>
            <a:xfrm flipV="1">
              <a:off x="902970" y="593347"/>
              <a:ext cx="2971437" cy="1013"/>
            </a:xfrm>
            <a:prstGeom prst="straightConnector1">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CADC03A-8031-4691-9E70-4537DE2DCCB4}"/>
                </a:ext>
              </a:extLst>
            </p:cNvPr>
            <p:cNvCxnSpPr>
              <a:cxnSpLocks/>
            </p:cNvCxnSpPr>
            <p:nvPr/>
          </p:nvCxnSpPr>
          <p:spPr>
            <a:xfrm>
              <a:off x="3892527" y="594360"/>
              <a:ext cx="1484313" cy="0"/>
            </a:xfrm>
            <a:prstGeom prst="straightConnector1">
              <a:avLst/>
            </a:prstGeom>
            <a:ln>
              <a:solidFill>
                <a:schemeClr val="accent5">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7" name="Text Box 69">
              <a:extLst>
                <a:ext uri="{FF2B5EF4-FFF2-40B4-BE49-F238E27FC236}">
                  <a16:creationId xmlns:a16="http://schemas.microsoft.com/office/drawing/2014/main" id="{779AF88D-A701-4706-983F-7865A2202FA2}"/>
                </a:ext>
              </a:extLst>
            </p:cNvPr>
            <p:cNvSpPr txBox="1"/>
            <p:nvPr/>
          </p:nvSpPr>
          <p:spPr>
            <a:xfrm>
              <a:off x="1981000" y="618185"/>
              <a:ext cx="1234440" cy="1447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7000"/>
                </a:lnSpc>
                <a:spcAft>
                  <a:spcPts val="800"/>
                </a:spcAft>
              </a:pPr>
              <a:r>
                <a:rPr lang="nl-BE" sz="1100" b="1" dirty="0" err="1">
                  <a:solidFill>
                    <a:srgbClr val="A6A6A6"/>
                  </a:solidFill>
                  <a:latin typeface="Calibri" panose="020F0502020204030204" pitchFamily="34" charset="0"/>
                  <a:ea typeface="Calibri" panose="020F0502020204030204" pitchFamily="34" charset="0"/>
                  <a:cs typeface="Times New Roman" panose="02020603050405020304" pitchFamily="18" charset="0"/>
                </a:rPr>
                <a:t>ph</a:t>
              </a:r>
              <a:r>
                <a:rPr lang="nl-BE" sz="1100" b="1" dirty="0" err="1">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ase</a:t>
              </a:r>
              <a:r>
                <a:rPr lang="nl-BE" sz="1100" b="1"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 Box 69">
              <a:extLst>
                <a:ext uri="{FF2B5EF4-FFF2-40B4-BE49-F238E27FC236}">
                  <a16:creationId xmlns:a16="http://schemas.microsoft.com/office/drawing/2014/main" id="{6CE57DF3-7D1D-4A1D-9AA8-655CE82F03C2}"/>
                </a:ext>
              </a:extLst>
            </p:cNvPr>
            <p:cNvSpPr txBox="1"/>
            <p:nvPr/>
          </p:nvSpPr>
          <p:spPr>
            <a:xfrm>
              <a:off x="4166382" y="634531"/>
              <a:ext cx="1767840"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b="1" dirty="0" err="1">
                  <a:solidFill>
                    <a:srgbClr val="A6A6A6"/>
                  </a:solidFill>
                  <a:latin typeface="Calibri" panose="020F0502020204030204" pitchFamily="34" charset="0"/>
                  <a:ea typeface="Calibri" panose="020F0502020204030204" pitchFamily="34" charset="0"/>
                  <a:cs typeface="Times New Roman" panose="02020603050405020304" pitchFamily="18" charset="0"/>
                </a:rPr>
                <a:t>ph</a:t>
              </a:r>
              <a:r>
                <a:rPr lang="nl-BE" sz="1100" b="1" dirty="0" err="1">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ase</a:t>
              </a:r>
              <a:r>
                <a:rPr lang="nl-BE" sz="1100" b="1"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2</a:t>
              </a:r>
              <a:endParaRPr lang="en-GB" sz="1200" dirty="0">
                <a:effectLst/>
                <a:latin typeface="Times New Roman" panose="02020603050405020304" pitchFamily="18" charset="0"/>
                <a:ea typeface="Times New Roman" panose="02020603050405020304" pitchFamily="18" charset="0"/>
              </a:endParaRPr>
            </a:p>
          </p:txBody>
        </p:sp>
        <p:cxnSp>
          <p:nvCxnSpPr>
            <p:cNvPr id="49" name="Straight Connector 48">
              <a:extLst>
                <a:ext uri="{FF2B5EF4-FFF2-40B4-BE49-F238E27FC236}">
                  <a16:creationId xmlns:a16="http://schemas.microsoft.com/office/drawing/2014/main" id="{1533D9A9-E5B0-4FBD-871F-A14F2398AAE6}"/>
                </a:ext>
              </a:extLst>
            </p:cNvPr>
            <p:cNvCxnSpPr/>
            <p:nvPr/>
          </p:nvCxnSpPr>
          <p:spPr>
            <a:xfrm>
              <a:off x="5394960" y="594360"/>
              <a:ext cx="259080" cy="0"/>
            </a:xfrm>
            <a:prstGeom prst="line">
              <a:avLst/>
            </a:prstGeom>
            <a:ln>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1B6A47D-7FFC-4FD1-BC23-C42CF2083FEC}"/>
                </a:ext>
              </a:extLst>
            </p:cNvPr>
            <p:cNvCxnSpPr>
              <a:cxnSpLocks/>
            </p:cNvCxnSpPr>
            <p:nvPr/>
          </p:nvCxnSpPr>
          <p:spPr>
            <a:xfrm>
              <a:off x="634461" y="416220"/>
              <a:ext cx="0" cy="38862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59715CC-E69D-4E35-A967-6A0C10D0F8BF}"/>
                </a:ext>
              </a:extLst>
            </p:cNvPr>
            <p:cNvCxnSpPr>
              <a:cxnSpLocks/>
            </p:cNvCxnSpPr>
            <p:nvPr/>
          </p:nvCxnSpPr>
          <p:spPr>
            <a:xfrm>
              <a:off x="3892527" y="391834"/>
              <a:ext cx="0" cy="64025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Text Box 69">
              <a:extLst>
                <a:ext uri="{FF2B5EF4-FFF2-40B4-BE49-F238E27FC236}">
                  <a16:creationId xmlns:a16="http://schemas.microsoft.com/office/drawing/2014/main" id="{6223254B-A778-4472-B144-F76F129322B6}"/>
                </a:ext>
              </a:extLst>
            </p:cNvPr>
            <p:cNvSpPr txBox="1"/>
            <p:nvPr/>
          </p:nvSpPr>
          <p:spPr>
            <a:xfrm>
              <a:off x="2477551" y="869194"/>
              <a:ext cx="803773" cy="1435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Evaluation 1</a:t>
              </a:r>
              <a:endParaRPr lang="en-GB" sz="1200" dirty="0">
                <a:effectLst/>
                <a:latin typeface="Times New Roman" panose="02020603050405020304" pitchFamily="18" charset="0"/>
                <a:ea typeface="Times New Roman" panose="02020603050405020304" pitchFamily="18" charset="0"/>
              </a:endParaRPr>
            </a:p>
          </p:txBody>
        </p:sp>
        <p:sp>
          <p:nvSpPr>
            <p:cNvPr id="53" name="Text Box 69">
              <a:extLst>
                <a:ext uri="{FF2B5EF4-FFF2-40B4-BE49-F238E27FC236}">
                  <a16:creationId xmlns:a16="http://schemas.microsoft.com/office/drawing/2014/main" id="{EB07AE58-F131-445C-9A8E-D0F2F39F5B01}"/>
                </a:ext>
              </a:extLst>
            </p:cNvPr>
            <p:cNvSpPr txBox="1"/>
            <p:nvPr/>
          </p:nvSpPr>
          <p:spPr>
            <a:xfrm>
              <a:off x="3973464" y="1002362"/>
              <a:ext cx="1414145" cy="2238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Set up </a:t>
              </a:r>
              <a:r>
                <a:rPr lang="nl-BE" sz="1100" dirty="0" err="1">
                  <a:effectLst/>
                  <a:latin typeface="Calibri" panose="020F0502020204030204" pitchFamily="34" charset="0"/>
                  <a:ea typeface="Times New Roman" panose="02020603050405020304" pitchFamily="18" charset="0"/>
                </a:rPr>
                <a:t>organisation</a:t>
              </a:r>
              <a:endParaRPr lang="en-GB" sz="1200" dirty="0">
                <a:effectLst/>
                <a:latin typeface="Times New Roman" panose="02020603050405020304" pitchFamily="18" charset="0"/>
                <a:ea typeface="Times New Roman" panose="02020603050405020304" pitchFamily="18" charset="0"/>
              </a:endParaRPr>
            </a:p>
          </p:txBody>
        </p:sp>
        <p:sp>
          <p:nvSpPr>
            <p:cNvPr id="54" name="Text Box 69">
              <a:extLst>
                <a:ext uri="{FF2B5EF4-FFF2-40B4-BE49-F238E27FC236}">
                  <a16:creationId xmlns:a16="http://schemas.microsoft.com/office/drawing/2014/main" id="{D9617117-5A3E-40EC-B563-DCCAE1B76BD9}"/>
                </a:ext>
              </a:extLst>
            </p:cNvPr>
            <p:cNvSpPr txBox="1"/>
            <p:nvPr/>
          </p:nvSpPr>
          <p:spPr>
            <a:xfrm>
              <a:off x="44559" y="724319"/>
              <a:ext cx="1767840" cy="1857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a:t>
              </a:r>
              <a:r>
                <a:rPr lang="nl-BE" sz="1100" dirty="0" err="1">
                  <a:effectLst/>
                  <a:latin typeface="Calibri" panose="020F0502020204030204" pitchFamily="34" charset="0"/>
                  <a:ea typeface="Times New Roman" panose="02020603050405020304" pitchFamily="18" charset="0"/>
                </a:rPr>
                <a:t>Political</a:t>
              </a:r>
              <a:r>
                <a:rPr lang="nl-BE" sz="1100" dirty="0">
                  <a:effectLst/>
                  <a:latin typeface="Calibri" panose="020F0502020204030204" pitchFamily="34" charset="0"/>
                  <a:ea typeface="Times New Roman" panose="02020603050405020304" pitchFamily="18" charset="0"/>
                </a:rPr>
                <a:t> agreement</a:t>
              </a:r>
              <a:endParaRPr lang="en-GB" sz="1200" dirty="0">
                <a:effectLst/>
                <a:latin typeface="Times New Roman" panose="02020603050405020304" pitchFamily="18" charset="0"/>
                <a:ea typeface="Times New Roman" panose="02020603050405020304" pitchFamily="18" charset="0"/>
              </a:endParaRPr>
            </a:p>
          </p:txBody>
        </p:sp>
      </p:grpSp>
      <p:cxnSp>
        <p:nvCxnSpPr>
          <p:cNvPr id="55" name="Straight Connector 54">
            <a:extLst>
              <a:ext uri="{FF2B5EF4-FFF2-40B4-BE49-F238E27FC236}">
                <a16:creationId xmlns:a16="http://schemas.microsoft.com/office/drawing/2014/main" id="{1F6D7724-E2A4-4F5F-A4E7-F397A7E473E8}"/>
              </a:ext>
            </a:extLst>
          </p:cNvPr>
          <p:cNvCxnSpPr>
            <a:cxnSpLocks/>
          </p:cNvCxnSpPr>
          <p:nvPr/>
        </p:nvCxnSpPr>
        <p:spPr>
          <a:xfrm>
            <a:off x="4862323" y="1996379"/>
            <a:ext cx="0" cy="94209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B22FD7D-375A-4C52-8E5A-C7AB6156B195}"/>
              </a:ext>
            </a:extLst>
          </p:cNvPr>
          <p:cNvCxnSpPr>
            <a:cxnSpLocks/>
          </p:cNvCxnSpPr>
          <p:nvPr/>
        </p:nvCxnSpPr>
        <p:spPr>
          <a:xfrm>
            <a:off x="6718069" y="2039373"/>
            <a:ext cx="0" cy="138962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7" name="Text Box 69">
            <a:extLst>
              <a:ext uri="{FF2B5EF4-FFF2-40B4-BE49-F238E27FC236}">
                <a16:creationId xmlns:a16="http://schemas.microsoft.com/office/drawing/2014/main" id="{567D28F8-D6FB-4C3E-93C7-46B9D7D323A7}"/>
              </a:ext>
            </a:extLst>
          </p:cNvPr>
          <p:cNvSpPr txBox="1"/>
          <p:nvPr/>
        </p:nvSpPr>
        <p:spPr>
          <a:xfrm>
            <a:off x="7812146" y="2695993"/>
            <a:ext cx="1483804" cy="2430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a:t>
            </a:r>
            <a:r>
              <a:rPr lang="nl-BE" sz="1100" dirty="0" err="1">
                <a:effectLst/>
                <a:latin typeface="Calibri" panose="020F0502020204030204" pitchFamily="34" charset="0"/>
                <a:ea typeface="Times New Roman" panose="02020603050405020304" pitchFamily="18" charset="0"/>
              </a:rPr>
              <a:t>Final</a:t>
            </a:r>
            <a:r>
              <a:rPr lang="nl-BE" sz="1100" dirty="0">
                <a:effectLst/>
                <a:latin typeface="Calibri" panose="020F0502020204030204" pitchFamily="34" charset="0"/>
                <a:ea typeface="Times New Roman" panose="02020603050405020304" pitchFamily="18" charset="0"/>
              </a:rPr>
              <a:t> </a:t>
            </a:r>
            <a:r>
              <a:rPr lang="nl-BE" sz="1100" dirty="0" err="1">
                <a:effectLst/>
                <a:latin typeface="Calibri" panose="020F0502020204030204" pitchFamily="34" charset="0"/>
                <a:ea typeface="Times New Roman" panose="02020603050405020304" pitchFamily="18" charset="0"/>
              </a:rPr>
              <a:t>evaluation</a:t>
            </a:r>
            <a:endParaRPr lang="en-GB" sz="1200" dirty="0">
              <a:effectLst/>
              <a:latin typeface="Times New Roman" panose="02020603050405020304" pitchFamily="18" charset="0"/>
              <a:ea typeface="Times New Roman" panose="02020603050405020304" pitchFamily="18" charset="0"/>
            </a:endParaRPr>
          </a:p>
        </p:txBody>
      </p:sp>
      <p:sp>
        <p:nvSpPr>
          <p:cNvPr id="58" name="Text Box 69">
            <a:extLst>
              <a:ext uri="{FF2B5EF4-FFF2-40B4-BE49-F238E27FC236}">
                <a16:creationId xmlns:a16="http://schemas.microsoft.com/office/drawing/2014/main" id="{CC314D16-B015-4472-88FE-664352DECD14}"/>
              </a:ext>
            </a:extLst>
          </p:cNvPr>
          <p:cNvSpPr txBox="1"/>
          <p:nvPr/>
        </p:nvSpPr>
        <p:spPr>
          <a:xfrm>
            <a:off x="6943628" y="3377498"/>
            <a:ext cx="1483804" cy="2430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Evaluation 2</a:t>
            </a:r>
            <a:endParaRPr lang="en-GB" sz="1200" dirty="0">
              <a:effectLst/>
              <a:latin typeface="Times New Roman" panose="02020603050405020304" pitchFamily="18" charset="0"/>
              <a:ea typeface="Times New Roman" panose="02020603050405020304" pitchFamily="18" charset="0"/>
            </a:endParaRPr>
          </a:p>
        </p:txBody>
      </p:sp>
      <p:sp>
        <p:nvSpPr>
          <p:cNvPr id="59" name="Left Brace 58">
            <a:extLst>
              <a:ext uri="{FF2B5EF4-FFF2-40B4-BE49-F238E27FC236}">
                <a16:creationId xmlns:a16="http://schemas.microsoft.com/office/drawing/2014/main" id="{E980713F-2DC9-4532-AD46-4126C7EABDB3}"/>
              </a:ext>
            </a:extLst>
          </p:cNvPr>
          <p:cNvSpPr/>
          <p:nvPr/>
        </p:nvSpPr>
        <p:spPr>
          <a:xfrm rot="5400000">
            <a:off x="2996417" y="765396"/>
            <a:ext cx="185565" cy="1651190"/>
          </a:xfrm>
          <a:prstGeom prst="leftBrace">
            <a:avLst>
              <a:gd name="adj1" fmla="val 48243"/>
              <a:gd name="adj2" fmla="val 4971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Text Box 69">
            <a:extLst>
              <a:ext uri="{FF2B5EF4-FFF2-40B4-BE49-F238E27FC236}">
                <a16:creationId xmlns:a16="http://schemas.microsoft.com/office/drawing/2014/main" id="{E6195944-A8CF-425C-89F6-34E8E28EB7F5}"/>
              </a:ext>
            </a:extLst>
          </p:cNvPr>
          <p:cNvSpPr txBox="1"/>
          <p:nvPr/>
        </p:nvSpPr>
        <p:spPr>
          <a:xfrm>
            <a:off x="5163914" y="1181034"/>
            <a:ext cx="3263518" cy="31441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dirty="0" err="1">
                <a:solidFill>
                  <a:schemeClr val="tx1">
                    <a:lumMod val="50000"/>
                    <a:lumOff val="50000"/>
                  </a:schemeClr>
                </a:solidFill>
                <a:latin typeface="Calibri" panose="020F0502020204030204" pitchFamily="34" charset="0"/>
                <a:ea typeface="Times New Roman" panose="02020603050405020304" pitchFamily="18" charset="0"/>
              </a:rPr>
              <a:t>year</a:t>
            </a:r>
            <a:r>
              <a:rPr lang="nl-BE" sz="1100" dirty="0">
                <a:solidFill>
                  <a:schemeClr val="tx1">
                    <a:lumMod val="50000"/>
                    <a:lumOff val="50000"/>
                  </a:schemeClr>
                </a:solidFill>
                <a:latin typeface="Calibri" panose="020F0502020204030204" pitchFamily="34" charset="0"/>
                <a:ea typeface="Times New Roman" panose="02020603050405020304" pitchFamily="18" charset="0"/>
              </a:rPr>
              <a:t> 3</a:t>
            </a:r>
            <a:endParaRPr lang="en-GB" sz="1200" dirty="0">
              <a:solidFill>
                <a:schemeClr val="tx1">
                  <a:lumMod val="50000"/>
                  <a:lumOff val="50000"/>
                </a:schemeClr>
              </a:solidFill>
              <a:effectLst/>
              <a:latin typeface="Times New Roman" panose="02020603050405020304" pitchFamily="18" charset="0"/>
              <a:ea typeface="Times New Roman" panose="02020603050405020304" pitchFamily="18" charset="0"/>
            </a:endParaRPr>
          </a:p>
        </p:txBody>
      </p:sp>
      <p:sp>
        <p:nvSpPr>
          <p:cNvPr id="61" name="Left Brace 60">
            <a:extLst>
              <a:ext uri="{FF2B5EF4-FFF2-40B4-BE49-F238E27FC236}">
                <a16:creationId xmlns:a16="http://schemas.microsoft.com/office/drawing/2014/main" id="{08EF2750-3245-4BA0-80E0-1B9E14A36ADD}"/>
              </a:ext>
            </a:extLst>
          </p:cNvPr>
          <p:cNvSpPr/>
          <p:nvPr/>
        </p:nvSpPr>
        <p:spPr>
          <a:xfrm rot="5400000">
            <a:off x="4812231" y="759443"/>
            <a:ext cx="185565" cy="1651190"/>
          </a:xfrm>
          <a:prstGeom prst="leftBrace">
            <a:avLst>
              <a:gd name="adj1" fmla="val 48243"/>
              <a:gd name="adj2" fmla="val 4971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Left Brace 61">
            <a:extLst>
              <a:ext uri="{FF2B5EF4-FFF2-40B4-BE49-F238E27FC236}">
                <a16:creationId xmlns:a16="http://schemas.microsoft.com/office/drawing/2014/main" id="{A8CCDC46-2392-43E8-BEBB-C938E870DE5B}"/>
              </a:ext>
            </a:extLst>
          </p:cNvPr>
          <p:cNvSpPr/>
          <p:nvPr/>
        </p:nvSpPr>
        <p:spPr>
          <a:xfrm rot="5400000">
            <a:off x="6646880" y="765396"/>
            <a:ext cx="185565" cy="1651190"/>
          </a:xfrm>
          <a:prstGeom prst="leftBrace">
            <a:avLst>
              <a:gd name="adj1" fmla="val 48243"/>
              <a:gd name="adj2" fmla="val 4971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43594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3. </a:t>
            </a:r>
            <a:r>
              <a:rPr lang="en-GB" dirty="0" err="1"/>
              <a:t>Implementatie</a:t>
            </a:r>
            <a:r>
              <a:rPr lang="en-GB" dirty="0"/>
              <a:t> CO2-Prestatieladder in </a:t>
            </a:r>
            <a:r>
              <a:rPr lang="en-GB" dirty="0" err="1"/>
              <a:t>Belgie</a:t>
            </a:r>
            <a:endParaRPr lang="en-GB" dirty="0"/>
          </a:p>
        </p:txBody>
      </p:sp>
      <p:sp>
        <p:nvSpPr>
          <p:cNvPr id="4" name="Espace réservé du contenu 3"/>
          <p:cNvSpPr>
            <a:spLocks noGrp="1"/>
          </p:cNvSpPr>
          <p:nvPr>
            <p:ph sz="half" idx="13"/>
          </p:nvPr>
        </p:nvSpPr>
        <p:spPr/>
        <p:txBody>
          <a:bodyPr/>
          <a:lstStyle/>
          <a:p>
            <a:r>
              <a:rPr lang="en-GB" dirty="0" err="1"/>
              <a:t>Implementatietraject</a:t>
            </a:r>
            <a:endParaRPr lang="en-GB" dirty="0"/>
          </a:p>
        </p:txBody>
      </p:sp>
      <p:sp>
        <p:nvSpPr>
          <p:cNvPr id="2" name="Slide Number Placeholder 1"/>
          <p:cNvSpPr>
            <a:spLocks noGrp="1"/>
          </p:cNvSpPr>
          <p:nvPr>
            <p:ph type="sldNum" sz="quarter" idx="12"/>
          </p:nvPr>
        </p:nvSpPr>
        <p:spPr/>
        <p:txBody>
          <a:bodyPr/>
          <a:lstStyle/>
          <a:p>
            <a:fld id="{273D814C-4FD7-BC4C-B83F-A3593BC1E3DE}" type="slidenum">
              <a:rPr lang="fr-FR" smtClean="0"/>
              <a:pPr/>
              <a:t>26</a:t>
            </a:fld>
            <a:endParaRPr lang="fr-FR" dirty="0"/>
          </a:p>
        </p:txBody>
      </p:sp>
      <p:sp>
        <p:nvSpPr>
          <p:cNvPr id="32" name="Rectangle 31">
            <a:extLst>
              <a:ext uri="{FF2B5EF4-FFF2-40B4-BE49-F238E27FC236}">
                <a16:creationId xmlns:a16="http://schemas.microsoft.com/office/drawing/2014/main" id="{9D8178B1-D8F8-4F32-AE4C-9B5016052657}"/>
              </a:ext>
            </a:extLst>
          </p:cNvPr>
          <p:cNvSpPr/>
          <p:nvPr/>
        </p:nvSpPr>
        <p:spPr>
          <a:xfrm>
            <a:off x="376144" y="3331840"/>
            <a:ext cx="11231218" cy="3083893"/>
          </a:xfrm>
          <a:prstGeom prst="rect">
            <a:avLst/>
          </a:prstGeom>
        </p:spPr>
        <p:txBody>
          <a:bodyPr wrap="square">
            <a:normAutofit fontScale="85000" lnSpcReduction="10000"/>
          </a:bodyPr>
          <a:lstStyle/>
          <a:p>
            <a:r>
              <a:rPr lang="nl-NL" altLang="en-US" dirty="0"/>
              <a:t>Fase 1 (2019-2022; 3 jaar)	 : </a:t>
            </a:r>
          </a:p>
          <a:p>
            <a:endParaRPr lang="nl-NL" altLang="en-US" dirty="0"/>
          </a:p>
          <a:p>
            <a:pPr marL="742950" lvl="1" indent="-285750">
              <a:buFont typeface="Arial" panose="020B0604020202020204" pitchFamily="34" charset="0"/>
              <a:buChar char="•"/>
            </a:pPr>
            <a:r>
              <a:rPr lang="nl-NL" altLang="en-US" dirty="0"/>
              <a:t>10 + 10 + 5 = 25  pilootprojecten (VL, WA, BRU)</a:t>
            </a:r>
          </a:p>
          <a:p>
            <a:pPr marL="742950" lvl="1" indent="-285750">
              <a:buFont typeface="Arial" panose="020B0604020202020204" pitchFamily="34" charset="0"/>
              <a:buChar char="•"/>
            </a:pPr>
            <a:r>
              <a:rPr lang="nl-NL" altLang="en-US" dirty="0"/>
              <a:t>Belgische attaché (1 VTE) onder toezicht van stuurgroep met leden overheden, sector, middenveld, academische wereld en SKAO</a:t>
            </a:r>
          </a:p>
          <a:p>
            <a:pPr marL="742950" lvl="1" indent="-285750">
              <a:buFont typeface="Arial" panose="020B0604020202020204" pitchFamily="34" charset="0"/>
              <a:buChar char="•"/>
            </a:pPr>
            <a:r>
              <a:rPr lang="nl-NL" altLang="en-US" dirty="0"/>
              <a:t>Hoofdzakelijk gebruik Nederlandse tools, maar o.a. lijst EF België, vertalingen, helpdesk in België</a:t>
            </a:r>
          </a:p>
          <a:p>
            <a:pPr marL="742950" lvl="1" indent="-285750">
              <a:buFont typeface="Arial" panose="020B0604020202020204" pitchFamily="34" charset="0"/>
              <a:buChar char="•"/>
            </a:pPr>
            <a:r>
              <a:rPr lang="nl-NL" altLang="en-US" dirty="0"/>
              <a:t>Evaluatie van pilootprojecten (juridisch, administratieve last, CO2-reductie)</a:t>
            </a:r>
          </a:p>
          <a:p>
            <a:pPr marL="742950" lvl="1" indent="-285750">
              <a:buFont typeface="Arial" panose="020B0604020202020204" pitchFamily="34" charset="0"/>
              <a:buChar char="•"/>
            </a:pPr>
            <a:r>
              <a:rPr lang="nl-NL" altLang="en-US" dirty="0"/>
              <a:t>Voorbereiding fase 2 en oprichting organisatie</a:t>
            </a:r>
          </a:p>
          <a:p>
            <a:pPr marL="742950" lvl="1" indent="-285750">
              <a:buFont typeface="Arial" panose="020B0604020202020204" pitchFamily="34" charset="0"/>
              <a:buChar char="•"/>
            </a:pPr>
            <a:endParaRPr lang="nl-NL" altLang="en-US" dirty="0"/>
          </a:p>
          <a:p>
            <a:r>
              <a:rPr lang="nl-NL" altLang="en-US" dirty="0"/>
              <a:t>Fase 2 (2022 - … ) : </a:t>
            </a:r>
          </a:p>
          <a:p>
            <a:endParaRPr lang="nl-NL" altLang="en-US" dirty="0"/>
          </a:p>
          <a:p>
            <a:pPr marL="742950" lvl="1" indent="-285750">
              <a:buFont typeface="Arial" panose="020B0604020202020204" pitchFamily="34" charset="0"/>
              <a:buChar char="•"/>
            </a:pPr>
            <a:r>
              <a:rPr lang="nl-NL" altLang="en-US" dirty="0"/>
              <a:t>Gebruik ladder voor alle werken boven EU drempelwaarde (5,5 miljoen €)</a:t>
            </a:r>
          </a:p>
          <a:p>
            <a:pPr marL="742950" lvl="1" indent="-285750">
              <a:buFont typeface="Arial" panose="020B0604020202020204" pitchFamily="34" charset="0"/>
              <a:buChar char="•"/>
            </a:pPr>
            <a:r>
              <a:rPr lang="nl-NL" altLang="en-US" dirty="0"/>
              <a:t>Oprichting onafhankelijke organisatie (2 VTE)</a:t>
            </a:r>
          </a:p>
          <a:p>
            <a:pPr marL="742950" lvl="1" indent="-285750">
              <a:buFont typeface="Arial" panose="020B0604020202020204" pitchFamily="34" charset="0"/>
              <a:buChar char="•"/>
            </a:pPr>
            <a:r>
              <a:rPr lang="nl-NL" altLang="en-US" dirty="0"/>
              <a:t>Structurele werking met communicatie, helpdesk, uitwerken IT tools, professionalisering en verder uitwerken en verspreiden van de tool</a:t>
            </a:r>
          </a:p>
          <a:p>
            <a:pPr marL="285750" indent="-285750">
              <a:buFont typeface="Arial" panose="020B0604020202020204" pitchFamily="34" charset="0"/>
              <a:buChar char="•"/>
            </a:pPr>
            <a:endParaRPr lang="nl-NL" altLang="en-US" dirty="0"/>
          </a:p>
          <a:p>
            <a:pPr marL="742950" lvl="1" indent="-285750">
              <a:buFont typeface="Arial" panose="020B0604020202020204" pitchFamily="34" charset="0"/>
              <a:buChar char="•"/>
            </a:pPr>
            <a:endParaRPr lang="nl-NL" altLang="en-US" dirty="0"/>
          </a:p>
          <a:p>
            <a:pPr marL="742950" lvl="1" indent="-285750">
              <a:buFont typeface="Arial" panose="020B0604020202020204" pitchFamily="34" charset="0"/>
              <a:buChar char="•"/>
            </a:pPr>
            <a:endParaRPr lang="nl-NL" altLang="en-US" dirty="0"/>
          </a:p>
        </p:txBody>
      </p:sp>
      <p:sp>
        <p:nvSpPr>
          <p:cNvPr id="36" name="Text Box 69">
            <a:extLst>
              <a:ext uri="{FF2B5EF4-FFF2-40B4-BE49-F238E27FC236}">
                <a16:creationId xmlns:a16="http://schemas.microsoft.com/office/drawing/2014/main" id="{4760837E-345D-4348-8D0B-3FD06E896F03}"/>
              </a:ext>
            </a:extLst>
          </p:cNvPr>
          <p:cNvSpPr txBox="1"/>
          <p:nvPr/>
        </p:nvSpPr>
        <p:spPr>
          <a:xfrm>
            <a:off x="4477999" y="1187312"/>
            <a:ext cx="916226" cy="24859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dirty="0" err="1">
                <a:solidFill>
                  <a:schemeClr val="tx1">
                    <a:lumMod val="50000"/>
                    <a:lumOff val="50000"/>
                  </a:schemeClr>
                </a:solidFill>
                <a:latin typeface="Calibri" panose="020F0502020204030204" pitchFamily="34" charset="0"/>
                <a:ea typeface="Times New Roman" panose="02020603050405020304" pitchFamily="18" charset="0"/>
              </a:rPr>
              <a:t>year</a:t>
            </a:r>
            <a:r>
              <a:rPr lang="nl-BE" sz="1100" dirty="0">
                <a:solidFill>
                  <a:schemeClr val="tx1">
                    <a:lumMod val="50000"/>
                    <a:lumOff val="50000"/>
                  </a:schemeClr>
                </a:solidFill>
                <a:latin typeface="Calibri" panose="020F0502020204030204" pitchFamily="34" charset="0"/>
                <a:ea typeface="Times New Roman" panose="02020603050405020304" pitchFamily="18" charset="0"/>
              </a:rPr>
              <a:t> 2</a:t>
            </a:r>
            <a:endParaRPr lang="en-GB" sz="1200" dirty="0">
              <a:solidFill>
                <a:schemeClr val="tx1">
                  <a:lumMod val="50000"/>
                  <a:lumOff val="50000"/>
                </a:schemeClr>
              </a:solidFill>
              <a:effectLst/>
              <a:latin typeface="Times New Roman" panose="02020603050405020304" pitchFamily="18" charset="0"/>
              <a:ea typeface="Times New Roman" panose="02020603050405020304" pitchFamily="18" charset="0"/>
            </a:endParaRPr>
          </a:p>
        </p:txBody>
      </p:sp>
      <p:sp>
        <p:nvSpPr>
          <p:cNvPr id="37" name="Text Box 69">
            <a:extLst>
              <a:ext uri="{FF2B5EF4-FFF2-40B4-BE49-F238E27FC236}">
                <a16:creationId xmlns:a16="http://schemas.microsoft.com/office/drawing/2014/main" id="{0D5848BF-6AE9-4547-9B5E-25EDC0F2970E}"/>
              </a:ext>
            </a:extLst>
          </p:cNvPr>
          <p:cNvSpPr txBox="1"/>
          <p:nvPr/>
        </p:nvSpPr>
        <p:spPr>
          <a:xfrm>
            <a:off x="2569703" y="1204680"/>
            <a:ext cx="1150901" cy="219519"/>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dirty="0" err="1">
                <a:solidFill>
                  <a:schemeClr val="tx1">
                    <a:lumMod val="50000"/>
                    <a:lumOff val="50000"/>
                  </a:schemeClr>
                </a:solidFill>
                <a:latin typeface="Calibri" panose="020F0502020204030204" pitchFamily="34" charset="0"/>
                <a:ea typeface="Times New Roman" panose="02020603050405020304" pitchFamily="18" charset="0"/>
              </a:rPr>
              <a:t>year</a:t>
            </a:r>
            <a:r>
              <a:rPr lang="nl-BE" sz="1100" dirty="0">
                <a:solidFill>
                  <a:schemeClr val="tx1">
                    <a:lumMod val="50000"/>
                    <a:lumOff val="50000"/>
                  </a:schemeClr>
                </a:solidFill>
                <a:latin typeface="Calibri" panose="020F0502020204030204" pitchFamily="34" charset="0"/>
                <a:ea typeface="Times New Roman" panose="02020603050405020304" pitchFamily="18" charset="0"/>
              </a:rPr>
              <a:t> 1</a:t>
            </a:r>
            <a:endParaRPr lang="en-GB" sz="1200" dirty="0">
              <a:solidFill>
                <a:schemeClr val="tx1">
                  <a:lumMod val="50000"/>
                  <a:lumOff val="50000"/>
                </a:schemeClr>
              </a:solidFill>
              <a:effectLst/>
              <a:latin typeface="Times New Roman" panose="02020603050405020304" pitchFamily="18" charset="0"/>
              <a:ea typeface="Times New Roman" panose="02020603050405020304" pitchFamily="18" charset="0"/>
            </a:endParaRPr>
          </a:p>
        </p:txBody>
      </p:sp>
      <p:grpSp>
        <p:nvGrpSpPr>
          <p:cNvPr id="38" name="Canvas 4">
            <a:extLst>
              <a:ext uri="{FF2B5EF4-FFF2-40B4-BE49-F238E27FC236}">
                <a16:creationId xmlns:a16="http://schemas.microsoft.com/office/drawing/2014/main" id="{896C6953-F8DB-46B9-A976-286C9964C4C4}"/>
              </a:ext>
            </a:extLst>
          </p:cNvPr>
          <p:cNvGrpSpPr/>
          <p:nvPr/>
        </p:nvGrpSpPr>
        <p:grpSpPr>
          <a:xfrm>
            <a:off x="482225" y="1312808"/>
            <a:ext cx="11197242" cy="3766087"/>
            <a:chOff x="0" y="0"/>
            <a:chExt cx="6065520" cy="2225040"/>
          </a:xfrm>
        </p:grpSpPr>
        <p:sp>
          <p:nvSpPr>
            <p:cNvPr id="39" name="Rectangle 38">
              <a:extLst>
                <a:ext uri="{FF2B5EF4-FFF2-40B4-BE49-F238E27FC236}">
                  <a16:creationId xmlns:a16="http://schemas.microsoft.com/office/drawing/2014/main" id="{BA5808D6-1620-4C95-B33D-203E19FFD741}"/>
                </a:ext>
              </a:extLst>
            </p:cNvPr>
            <p:cNvSpPr/>
            <p:nvPr/>
          </p:nvSpPr>
          <p:spPr>
            <a:xfrm>
              <a:off x="0" y="0"/>
              <a:ext cx="6065520" cy="2225040"/>
            </a:xfrm>
            <a:prstGeom prst="rect">
              <a:avLst/>
            </a:prstGeom>
          </p:spPr>
        </p:sp>
        <p:cxnSp>
          <p:nvCxnSpPr>
            <p:cNvPr id="40" name="Straight Connector 39">
              <a:extLst>
                <a:ext uri="{FF2B5EF4-FFF2-40B4-BE49-F238E27FC236}">
                  <a16:creationId xmlns:a16="http://schemas.microsoft.com/office/drawing/2014/main" id="{E8917D5B-0906-415B-8348-A6C60DC2F24D}"/>
                </a:ext>
              </a:extLst>
            </p:cNvPr>
            <p:cNvCxnSpPr>
              <a:cxnSpLocks/>
            </p:cNvCxnSpPr>
            <p:nvPr/>
          </p:nvCxnSpPr>
          <p:spPr>
            <a:xfrm>
              <a:off x="902970" y="416220"/>
              <a:ext cx="0" cy="5566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Text Box 69">
              <a:extLst>
                <a:ext uri="{FF2B5EF4-FFF2-40B4-BE49-F238E27FC236}">
                  <a16:creationId xmlns:a16="http://schemas.microsoft.com/office/drawing/2014/main" id="{75408951-7D23-4741-88F6-134207737902}"/>
                </a:ext>
              </a:extLst>
            </p:cNvPr>
            <p:cNvSpPr txBox="1"/>
            <p:nvPr/>
          </p:nvSpPr>
          <p:spPr>
            <a:xfrm>
              <a:off x="955209" y="909831"/>
              <a:ext cx="1414440" cy="152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Start Pilot </a:t>
              </a:r>
              <a:r>
                <a:rPr lang="nl-BE" sz="1100" dirty="0" err="1">
                  <a:effectLst/>
                  <a:latin typeface="Calibri" panose="020F0502020204030204" pitchFamily="34" charset="0"/>
                  <a:ea typeface="Times New Roman" panose="02020603050405020304" pitchFamily="18" charset="0"/>
                </a:rPr>
                <a:t>Projects</a:t>
              </a:r>
              <a:endParaRPr lang="en-GB" sz="1200" dirty="0">
                <a:effectLst/>
                <a:latin typeface="Times New Roman" panose="02020603050405020304" pitchFamily="18" charset="0"/>
                <a:ea typeface="Times New Roman" panose="02020603050405020304" pitchFamily="18" charset="0"/>
              </a:endParaRPr>
            </a:p>
          </p:txBody>
        </p:sp>
        <p:sp>
          <p:nvSpPr>
            <p:cNvPr id="42" name="Arrow: Chevron 41">
              <a:extLst>
                <a:ext uri="{FF2B5EF4-FFF2-40B4-BE49-F238E27FC236}">
                  <a16:creationId xmlns:a16="http://schemas.microsoft.com/office/drawing/2014/main" id="{3DF04514-4961-4B0F-835F-F03AC3BF0ABE}"/>
                </a:ext>
              </a:extLst>
            </p:cNvPr>
            <p:cNvSpPr/>
            <p:nvPr/>
          </p:nvSpPr>
          <p:spPr>
            <a:xfrm>
              <a:off x="228600" y="266700"/>
              <a:ext cx="5387340" cy="137160"/>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Rectangle 42">
              <a:extLst>
                <a:ext uri="{FF2B5EF4-FFF2-40B4-BE49-F238E27FC236}">
                  <a16:creationId xmlns:a16="http://schemas.microsoft.com/office/drawing/2014/main" id="{4B09EFC9-B057-43E5-B27D-4711F9C9FA2F}"/>
                </a:ext>
              </a:extLst>
            </p:cNvPr>
            <p:cNvSpPr/>
            <p:nvPr/>
          </p:nvSpPr>
          <p:spPr>
            <a:xfrm>
              <a:off x="419100" y="266700"/>
              <a:ext cx="975056"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solidFill>
                    <a:srgbClr val="FFFFFF"/>
                  </a:solidFill>
                  <a:effectLst/>
                  <a:ea typeface="Calibri" panose="020F0502020204030204" pitchFamily="34" charset="0"/>
                  <a:cs typeface="Times New Roman" panose="02020603050405020304" pitchFamily="18" charset="0"/>
                </a:rPr>
                <a:t>2019</a:t>
              </a:r>
              <a:endParaRPr lang="en-GB" sz="1100" dirty="0">
                <a:effectLst/>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1D88988B-DBC9-4F7F-BFD7-CEFC15FB83AF}"/>
                </a:ext>
              </a:extLst>
            </p:cNvPr>
            <p:cNvSpPr/>
            <p:nvPr/>
          </p:nvSpPr>
          <p:spPr>
            <a:xfrm>
              <a:off x="1414439" y="266700"/>
              <a:ext cx="975056"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effectLst/>
                  <a:ea typeface="Calibri" panose="020F0502020204030204" pitchFamily="34" charset="0"/>
                  <a:cs typeface="Times New Roman" panose="02020603050405020304" pitchFamily="18" charset="0"/>
                </a:rPr>
                <a:t>2020</a:t>
              </a:r>
              <a:endParaRPr lang="en-GB" sz="1100" dirty="0">
                <a:effectLst/>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1A91E7F6-ED2E-4863-8512-03340D4A7C5D}"/>
                </a:ext>
              </a:extLst>
            </p:cNvPr>
            <p:cNvSpPr/>
            <p:nvPr/>
          </p:nvSpPr>
          <p:spPr>
            <a:xfrm>
              <a:off x="2412660" y="266700"/>
              <a:ext cx="975056"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effectLst/>
                  <a:ea typeface="Calibri" panose="020F0502020204030204" pitchFamily="34" charset="0"/>
                  <a:cs typeface="Times New Roman" panose="02020603050405020304" pitchFamily="18" charset="0"/>
                </a:rPr>
                <a:t>2021</a:t>
              </a:r>
              <a:endParaRPr lang="en-GB" sz="1100">
                <a:effectLst/>
                <a:ea typeface="Calibri" panose="020F0502020204030204" pitchFamily="34" charset="0"/>
                <a:cs typeface="Times New Roman" panose="02020603050405020304" pitchFamily="18" charset="0"/>
              </a:endParaRPr>
            </a:p>
          </p:txBody>
        </p:sp>
        <p:sp>
          <p:nvSpPr>
            <p:cNvPr id="46" name="Rectangle 45">
              <a:extLst>
                <a:ext uri="{FF2B5EF4-FFF2-40B4-BE49-F238E27FC236}">
                  <a16:creationId xmlns:a16="http://schemas.microsoft.com/office/drawing/2014/main" id="{04E484F6-6F04-469C-A34C-D07318FC3698}"/>
                </a:ext>
              </a:extLst>
            </p:cNvPr>
            <p:cNvSpPr/>
            <p:nvPr/>
          </p:nvSpPr>
          <p:spPr>
            <a:xfrm>
              <a:off x="3410880" y="266700"/>
              <a:ext cx="975056"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effectLst/>
                  <a:ea typeface="Calibri" panose="020F0502020204030204" pitchFamily="34" charset="0"/>
                  <a:cs typeface="Times New Roman" panose="02020603050405020304" pitchFamily="18" charset="0"/>
                </a:rPr>
                <a:t>2022</a:t>
              </a:r>
              <a:endParaRPr lang="en-GB" sz="1100">
                <a:effectLst/>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0E87C2E8-8EFD-49A5-A6D1-AFC660F40A9D}"/>
                </a:ext>
              </a:extLst>
            </p:cNvPr>
            <p:cNvSpPr/>
            <p:nvPr/>
          </p:nvSpPr>
          <p:spPr>
            <a:xfrm>
              <a:off x="4409100" y="266700"/>
              <a:ext cx="967740" cy="1371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nl-BE" sz="900" b="1">
                  <a:solidFill>
                    <a:srgbClr val="FFFFFF"/>
                  </a:solidFill>
                  <a:effectLst/>
                  <a:ea typeface="Calibri" panose="020F0502020204030204" pitchFamily="34" charset="0"/>
                  <a:cs typeface="Times New Roman" panose="02020603050405020304" pitchFamily="18" charset="0"/>
                </a:rPr>
                <a:t>2023</a:t>
              </a:r>
              <a:endParaRPr lang="en-GB" sz="1100">
                <a:effectLst/>
                <a:ea typeface="Calibri" panose="020F0502020204030204" pitchFamily="34"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4D8C27E9-4A03-4AAD-A377-BFCA848A64DF}"/>
                </a:ext>
              </a:extLst>
            </p:cNvPr>
            <p:cNvCxnSpPr>
              <a:cxnSpLocks/>
            </p:cNvCxnSpPr>
            <p:nvPr/>
          </p:nvCxnSpPr>
          <p:spPr>
            <a:xfrm flipV="1">
              <a:off x="902970" y="593347"/>
              <a:ext cx="2971437" cy="1013"/>
            </a:xfrm>
            <a:prstGeom prst="straightConnector1">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F6C67D0-6152-4B7D-AD37-7A218B31F1CA}"/>
                </a:ext>
              </a:extLst>
            </p:cNvPr>
            <p:cNvCxnSpPr>
              <a:cxnSpLocks/>
            </p:cNvCxnSpPr>
            <p:nvPr/>
          </p:nvCxnSpPr>
          <p:spPr>
            <a:xfrm>
              <a:off x="3892527" y="594360"/>
              <a:ext cx="1484313" cy="0"/>
            </a:xfrm>
            <a:prstGeom prst="straightConnector1">
              <a:avLst/>
            </a:prstGeom>
            <a:ln>
              <a:solidFill>
                <a:schemeClr val="accent5">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0" name="Text Box 69">
              <a:extLst>
                <a:ext uri="{FF2B5EF4-FFF2-40B4-BE49-F238E27FC236}">
                  <a16:creationId xmlns:a16="http://schemas.microsoft.com/office/drawing/2014/main" id="{48363967-0F74-498E-B2C7-914326178C96}"/>
                </a:ext>
              </a:extLst>
            </p:cNvPr>
            <p:cNvSpPr txBox="1"/>
            <p:nvPr/>
          </p:nvSpPr>
          <p:spPr>
            <a:xfrm>
              <a:off x="1981000" y="618185"/>
              <a:ext cx="1234440" cy="1447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7000"/>
                </a:lnSpc>
                <a:spcAft>
                  <a:spcPts val="800"/>
                </a:spcAft>
              </a:pPr>
              <a:r>
                <a:rPr lang="nl-BE" sz="1100" b="1" dirty="0" err="1">
                  <a:solidFill>
                    <a:srgbClr val="A6A6A6"/>
                  </a:solidFill>
                  <a:latin typeface="Calibri" panose="020F0502020204030204" pitchFamily="34" charset="0"/>
                  <a:ea typeface="Calibri" panose="020F0502020204030204" pitchFamily="34" charset="0"/>
                  <a:cs typeface="Times New Roman" panose="02020603050405020304" pitchFamily="18" charset="0"/>
                </a:rPr>
                <a:t>ph</a:t>
              </a:r>
              <a:r>
                <a:rPr lang="nl-BE" sz="1100" b="1" dirty="0" err="1">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ase</a:t>
              </a:r>
              <a:r>
                <a:rPr lang="nl-BE" sz="1100" b="1"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 Box 69">
              <a:extLst>
                <a:ext uri="{FF2B5EF4-FFF2-40B4-BE49-F238E27FC236}">
                  <a16:creationId xmlns:a16="http://schemas.microsoft.com/office/drawing/2014/main" id="{59B69917-29EF-400F-9600-D31000DD6E1C}"/>
                </a:ext>
              </a:extLst>
            </p:cNvPr>
            <p:cNvSpPr txBox="1"/>
            <p:nvPr/>
          </p:nvSpPr>
          <p:spPr>
            <a:xfrm>
              <a:off x="4166382" y="634531"/>
              <a:ext cx="1767840"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b="1" dirty="0" err="1">
                  <a:solidFill>
                    <a:srgbClr val="A6A6A6"/>
                  </a:solidFill>
                  <a:latin typeface="Calibri" panose="020F0502020204030204" pitchFamily="34" charset="0"/>
                  <a:ea typeface="Calibri" panose="020F0502020204030204" pitchFamily="34" charset="0"/>
                  <a:cs typeface="Times New Roman" panose="02020603050405020304" pitchFamily="18" charset="0"/>
                </a:rPr>
                <a:t>ph</a:t>
              </a:r>
              <a:r>
                <a:rPr lang="nl-BE" sz="1100" b="1" dirty="0" err="1">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ase</a:t>
              </a:r>
              <a:r>
                <a:rPr lang="nl-BE" sz="1100" b="1"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2</a:t>
              </a:r>
              <a:endParaRPr lang="en-GB" sz="1200" dirty="0">
                <a:effectLst/>
                <a:latin typeface="Times New Roman" panose="02020603050405020304" pitchFamily="18" charset="0"/>
                <a:ea typeface="Times New Roman" panose="02020603050405020304" pitchFamily="18" charset="0"/>
              </a:endParaRPr>
            </a:p>
          </p:txBody>
        </p:sp>
        <p:cxnSp>
          <p:nvCxnSpPr>
            <p:cNvPr id="52" name="Straight Connector 51">
              <a:extLst>
                <a:ext uri="{FF2B5EF4-FFF2-40B4-BE49-F238E27FC236}">
                  <a16:creationId xmlns:a16="http://schemas.microsoft.com/office/drawing/2014/main" id="{F4A2F650-6B9A-4E38-B587-399E3E729F06}"/>
                </a:ext>
              </a:extLst>
            </p:cNvPr>
            <p:cNvCxnSpPr/>
            <p:nvPr/>
          </p:nvCxnSpPr>
          <p:spPr>
            <a:xfrm>
              <a:off x="5394960" y="594360"/>
              <a:ext cx="259080" cy="0"/>
            </a:xfrm>
            <a:prstGeom prst="line">
              <a:avLst/>
            </a:prstGeom>
            <a:ln>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9B6D772-D2FD-4046-BFA9-404F71B13CA7}"/>
                </a:ext>
              </a:extLst>
            </p:cNvPr>
            <p:cNvCxnSpPr>
              <a:cxnSpLocks/>
            </p:cNvCxnSpPr>
            <p:nvPr/>
          </p:nvCxnSpPr>
          <p:spPr>
            <a:xfrm>
              <a:off x="634461" y="416220"/>
              <a:ext cx="0" cy="38862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14225C6-C264-462B-9702-13EA89F08E41}"/>
                </a:ext>
              </a:extLst>
            </p:cNvPr>
            <p:cNvCxnSpPr>
              <a:cxnSpLocks/>
            </p:cNvCxnSpPr>
            <p:nvPr/>
          </p:nvCxnSpPr>
          <p:spPr>
            <a:xfrm>
              <a:off x="3892527" y="391834"/>
              <a:ext cx="0" cy="64025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5" name="Text Box 69">
              <a:extLst>
                <a:ext uri="{FF2B5EF4-FFF2-40B4-BE49-F238E27FC236}">
                  <a16:creationId xmlns:a16="http://schemas.microsoft.com/office/drawing/2014/main" id="{3AF1F447-4410-4420-AB1D-C232E43BABE4}"/>
                </a:ext>
              </a:extLst>
            </p:cNvPr>
            <p:cNvSpPr txBox="1"/>
            <p:nvPr/>
          </p:nvSpPr>
          <p:spPr>
            <a:xfrm>
              <a:off x="2477551" y="869194"/>
              <a:ext cx="803773" cy="1435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Evaluation 1</a:t>
              </a:r>
              <a:endParaRPr lang="en-GB" sz="1200" dirty="0">
                <a:effectLst/>
                <a:latin typeface="Times New Roman" panose="02020603050405020304" pitchFamily="18" charset="0"/>
                <a:ea typeface="Times New Roman" panose="02020603050405020304" pitchFamily="18" charset="0"/>
              </a:endParaRPr>
            </a:p>
          </p:txBody>
        </p:sp>
        <p:sp>
          <p:nvSpPr>
            <p:cNvPr id="56" name="Text Box 69">
              <a:extLst>
                <a:ext uri="{FF2B5EF4-FFF2-40B4-BE49-F238E27FC236}">
                  <a16:creationId xmlns:a16="http://schemas.microsoft.com/office/drawing/2014/main" id="{83729872-4815-4CB0-B6F3-2398AF906D7D}"/>
                </a:ext>
              </a:extLst>
            </p:cNvPr>
            <p:cNvSpPr txBox="1"/>
            <p:nvPr/>
          </p:nvSpPr>
          <p:spPr>
            <a:xfrm>
              <a:off x="3973464" y="1002362"/>
              <a:ext cx="1414145" cy="2238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Set up </a:t>
              </a:r>
              <a:r>
                <a:rPr lang="nl-BE" sz="1100" dirty="0" err="1">
                  <a:effectLst/>
                  <a:latin typeface="Calibri" panose="020F0502020204030204" pitchFamily="34" charset="0"/>
                  <a:ea typeface="Times New Roman" panose="02020603050405020304" pitchFamily="18" charset="0"/>
                </a:rPr>
                <a:t>organisation</a:t>
              </a:r>
              <a:endParaRPr lang="en-GB" sz="1200" dirty="0">
                <a:effectLst/>
                <a:latin typeface="Times New Roman" panose="02020603050405020304" pitchFamily="18" charset="0"/>
                <a:ea typeface="Times New Roman" panose="02020603050405020304" pitchFamily="18" charset="0"/>
              </a:endParaRPr>
            </a:p>
          </p:txBody>
        </p:sp>
        <p:sp>
          <p:nvSpPr>
            <p:cNvPr id="57" name="Text Box 69">
              <a:extLst>
                <a:ext uri="{FF2B5EF4-FFF2-40B4-BE49-F238E27FC236}">
                  <a16:creationId xmlns:a16="http://schemas.microsoft.com/office/drawing/2014/main" id="{47F31EBF-6136-4BDB-85B2-F9D09189AA8D}"/>
                </a:ext>
              </a:extLst>
            </p:cNvPr>
            <p:cNvSpPr txBox="1"/>
            <p:nvPr/>
          </p:nvSpPr>
          <p:spPr>
            <a:xfrm>
              <a:off x="44559" y="724319"/>
              <a:ext cx="1767840" cy="1857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a:t>
              </a:r>
              <a:r>
                <a:rPr lang="nl-BE" sz="1100" dirty="0" err="1">
                  <a:effectLst/>
                  <a:latin typeface="Calibri" panose="020F0502020204030204" pitchFamily="34" charset="0"/>
                  <a:ea typeface="Times New Roman" panose="02020603050405020304" pitchFamily="18" charset="0"/>
                </a:rPr>
                <a:t>Political</a:t>
              </a:r>
              <a:r>
                <a:rPr lang="nl-BE" sz="1100" dirty="0">
                  <a:effectLst/>
                  <a:latin typeface="Calibri" panose="020F0502020204030204" pitchFamily="34" charset="0"/>
                  <a:ea typeface="Times New Roman" panose="02020603050405020304" pitchFamily="18" charset="0"/>
                </a:rPr>
                <a:t> agreement</a:t>
              </a:r>
              <a:endParaRPr lang="en-GB" sz="1200" dirty="0">
                <a:effectLst/>
                <a:latin typeface="Times New Roman" panose="02020603050405020304" pitchFamily="18" charset="0"/>
                <a:ea typeface="Times New Roman" panose="02020603050405020304" pitchFamily="18" charset="0"/>
              </a:endParaRPr>
            </a:p>
          </p:txBody>
        </p:sp>
      </p:grpSp>
      <p:cxnSp>
        <p:nvCxnSpPr>
          <p:cNvPr id="58" name="Straight Connector 57">
            <a:extLst>
              <a:ext uri="{FF2B5EF4-FFF2-40B4-BE49-F238E27FC236}">
                <a16:creationId xmlns:a16="http://schemas.microsoft.com/office/drawing/2014/main" id="{66A1684B-F69E-400C-A146-CD45D428E05E}"/>
              </a:ext>
            </a:extLst>
          </p:cNvPr>
          <p:cNvCxnSpPr>
            <a:cxnSpLocks/>
          </p:cNvCxnSpPr>
          <p:nvPr/>
        </p:nvCxnSpPr>
        <p:spPr>
          <a:xfrm>
            <a:off x="4862323" y="1996379"/>
            <a:ext cx="0" cy="94209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2E9438-967E-4430-907E-2396FF857405}"/>
              </a:ext>
            </a:extLst>
          </p:cNvPr>
          <p:cNvCxnSpPr>
            <a:cxnSpLocks/>
          </p:cNvCxnSpPr>
          <p:nvPr/>
        </p:nvCxnSpPr>
        <p:spPr>
          <a:xfrm>
            <a:off x="6718069" y="2039373"/>
            <a:ext cx="0" cy="138962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Text Box 69">
            <a:extLst>
              <a:ext uri="{FF2B5EF4-FFF2-40B4-BE49-F238E27FC236}">
                <a16:creationId xmlns:a16="http://schemas.microsoft.com/office/drawing/2014/main" id="{7C904DA4-911A-4B98-BCB5-229AF92A5F1F}"/>
              </a:ext>
            </a:extLst>
          </p:cNvPr>
          <p:cNvSpPr txBox="1"/>
          <p:nvPr/>
        </p:nvSpPr>
        <p:spPr>
          <a:xfrm>
            <a:off x="7812146" y="2695993"/>
            <a:ext cx="1483804" cy="2430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a:t>
            </a:r>
            <a:r>
              <a:rPr lang="nl-BE" sz="1100" dirty="0" err="1">
                <a:effectLst/>
                <a:latin typeface="Calibri" panose="020F0502020204030204" pitchFamily="34" charset="0"/>
                <a:ea typeface="Times New Roman" panose="02020603050405020304" pitchFamily="18" charset="0"/>
              </a:rPr>
              <a:t>Final</a:t>
            </a:r>
            <a:r>
              <a:rPr lang="nl-BE" sz="1100" dirty="0">
                <a:effectLst/>
                <a:latin typeface="Calibri" panose="020F0502020204030204" pitchFamily="34" charset="0"/>
                <a:ea typeface="Times New Roman" panose="02020603050405020304" pitchFamily="18" charset="0"/>
              </a:rPr>
              <a:t> </a:t>
            </a:r>
            <a:r>
              <a:rPr lang="nl-BE" sz="1100" dirty="0" err="1">
                <a:effectLst/>
                <a:latin typeface="Calibri" panose="020F0502020204030204" pitchFamily="34" charset="0"/>
                <a:ea typeface="Times New Roman" panose="02020603050405020304" pitchFamily="18" charset="0"/>
              </a:rPr>
              <a:t>evaluation</a:t>
            </a:r>
            <a:endParaRPr lang="en-GB" sz="1200" dirty="0">
              <a:effectLst/>
              <a:latin typeface="Times New Roman" panose="02020603050405020304" pitchFamily="18" charset="0"/>
              <a:ea typeface="Times New Roman" panose="02020603050405020304" pitchFamily="18" charset="0"/>
            </a:endParaRPr>
          </a:p>
        </p:txBody>
      </p:sp>
      <p:sp>
        <p:nvSpPr>
          <p:cNvPr id="61" name="Text Box 69">
            <a:extLst>
              <a:ext uri="{FF2B5EF4-FFF2-40B4-BE49-F238E27FC236}">
                <a16:creationId xmlns:a16="http://schemas.microsoft.com/office/drawing/2014/main" id="{7DB61F4E-F638-4FDD-964E-582C4ED85F94}"/>
              </a:ext>
            </a:extLst>
          </p:cNvPr>
          <p:cNvSpPr txBox="1"/>
          <p:nvPr/>
        </p:nvSpPr>
        <p:spPr>
          <a:xfrm>
            <a:off x="6943628" y="3377498"/>
            <a:ext cx="1483804" cy="2430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lnSpc>
                <a:spcPct val="105000"/>
              </a:lnSpc>
              <a:spcAft>
                <a:spcPts val="800"/>
              </a:spcAft>
            </a:pPr>
            <a:r>
              <a:rPr lang="nl-BE" sz="1100" dirty="0">
                <a:solidFill>
                  <a:srgbClr val="008080"/>
                </a:solidFill>
                <a:effectLst/>
                <a:latin typeface="Calibri" panose="020F0502020204030204" pitchFamily="34" charset="0"/>
                <a:ea typeface="Calibri" panose="020F0502020204030204" pitchFamily="34" charset="0"/>
              </a:rPr>
              <a:t>&gt;</a:t>
            </a:r>
            <a:r>
              <a:rPr lang="nl-BE" sz="1100" dirty="0">
                <a:effectLst/>
                <a:latin typeface="Calibri" panose="020F0502020204030204" pitchFamily="34" charset="0"/>
                <a:ea typeface="Times New Roman" panose="02020603050405020304" pitchFamily="18" charset="0"/>
              </a:rPr>
              <a:t> Evaluation 2</a:t>
            </a:r>
            <a:endParaRPr lang="en-GB" sz="1200" dirty="0">
              <a:effectLst/>
              <a:latin typeface="Times New Roman" panose="02020603050405020304" pitchFamily="18" charset="0"/>
              <a:ea typeface="Times New Roman" panose="02020603050405020304" pitchFamily="18" charset="0"/>
            </a:endParaRPr>
          </a:p>
        </p:txBody>
      </p:sp>
      <p:sp>
        <p:nvSpPr>
          <p:cNvPr id="62" name="Left Brace 61">
            <a:extLst>
              <a:ext uri="{FF2B5EF4-FFF2-40B4-BE49-F238E27FC236}">
                <a16:creationId xmlns:a16="http://schemas.microsoft.com/office/drawing/2014/main" id="{F871818B-E726-45D3-AF39-F2C8CEBDB4F2}"/>
              </a:ext>
            </a:extLst>
          </p:cNvPr>
          <p:cNvSpPr/>
          <p:nvPr/>
        </p:nvSpPr>
        <p:spPr>
          <a:xfrm rot="5400000">
            <a:off x="2996417" y="765396"/>
            <a:ext cx="185565" cy="1651190"/>
          </a:xfrm>
          <a:prstGeom prst="leftBrace">
            <a:avLst>
              <a:gd name="adj1" fmla="val 48243"/>
              <a:gd name="adj2" fmla="val 4971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Text Box 69">
            <a:extLst>
              <a:ext uri="{FF2B5EF4-FFF2-40B4-BE49-F238E27FC236}">
                <a16:creationId xmlns:a16="http://schemas.microsoft.com/office/drawing/2014/main" id="{17CDB7DA-887F-4F13-A0B4-66491BD6A6D9}"/>
              </a:ext>
            </a:extLst>
          </p:cNvPr>
          <p:cNvSpPr txBox="1"/>
          <p:nvPr/>
        </p:nvSpPr>
        <p:spPr>
          <a:xfrm>
            <a:off x="5163914" y="1181034"/>
            <a:ext cx="3263518" cy="31441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6000"/>
              </a:lnSpc>
              <a:spcAft>
                <a:spcPts val="800"/>
              </a:spcAft>
            </a:pPr>
            <a:r>
              <a:rPr lang="nl-BE" sz="1100" dirty="0" err="1">
                <a:solidFill>
                  <a:schemeClr val="tx1">
                    <a:lumMod val="50000"/>
                    <a:lumOff val="50000"/>
                  </a:schemeClr>
                </a:solidFill>
                <a:latin typeface="Calibri" panose="020F0502020204030204" pitchFamily="34" charset="0"/>
                <a:ea typeface="Times New Roman" panose="02020603050405020304" pitchFamily="18" charset="0"/>
              </a:rPr>
              <a:t>year</a:t>
            </a:r>
            <a:r>
              <a:rPr lang="nl-BE" sz="1100" dirty="0">
                <a:solidFill>
                  <a:schemeClr val="tx1">
                    <a:lumMod val="50000"/>
                    <a:lumOff val="50000"/>
                  </a:schemeClr>
                </a:solidFill>
                <a:latin typeface="Calibri" panose="020F0502020204030204" pitchFamily="34" charset="0"/>
                <a:ea typeface="Times New Roman" panose="02020603050405020304" pitchFamily="18" charset="0"/>
              </a:rPr>
              <a:t> 3</a:t>
            </a:r>
            <a:endParaRPr lang="en-GB" sz="1200" dirty="0">
              <a:solidFill>
                <a:schemeClr val="tx1">
                  <a:lumMod val="50000"/>
                  <a:lumOff val="50000"/>
                </a:schemeClr>
              </a:solidFill>
              <a:effectLst/>
              <a:latin typeface="Times New Roman" panose="02020603050405020304" pitchFamily="18" charset="0"/>
              <a:ea typeface="Times New Roman" panose="02020603050405020304" pitchFamily="18" charset="0"/>
            </a:endParaRPr>
          </a:p>
        </p:txBody>
      </p:sp>
      <p:sp>
        <p:nvSpPr>
          <p:cNvPr id="64" name="Left Brace 63">
            <a:extLst>
              <a:ext uri="{FF2B5EF4-FFF2-40B4-BE49-F238E27FC236}">
                <a16:creationId xmlns:a16="http://schemas.microsoft.com/office/drawing/2014/main" id="{FB0E0339-FAF0-4DE8-B34B-791A53F57747}"/>
              </a:ext>
            </a:extLst>
          </p:cNvPr>
          <p:cNvSpPr/>
          <p:nvPr/>
        </p:nvSpPr>
        <p:spPr>
          <a:xfrm rot="5400000">
            <a:off x="4812231" y="759443"/>
            <a:ext cx="185565" cy="1651190"/>
          </a:xfrm>
          <a:prstGeom prst="leftBrace">
            <a:avLst>
              <a:gd name="adj1" fmla="val 48243"/>
              <a:gd name="adj2" fmla="val 4971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Left Brace 64">
            <a:extLst>
              <a:ext uri="{FF2B5EF4-FFF2-40B4-BE49-F238E27FC236}">
                <a16:creationId xmlns:a16="http://schemas.microsoft.com/office/drawing/2014/main" id="{BD5E793E-EE24-48B5-8737-98673757753C}"/>
              </a:ext>
            </a:extLst>
          </p:cNvPr>
          <p:cNvSpPr/>
          <p:nvPr/>
        </p:nvSpPr>
        <p:spPr>
          <a:xfrm rot="5400000">
            <a:off x="6646880" y="765396"/>
            <a:ext cx="185565" cy="1651190"/>
          </a:xfrm>
          <a:prstGeom prst="leftBrace">
            <a:avLst>
              <a:gd name="adj1" fmla="val 48243"/>
              <a:gd name="adj2" fmla="val 4971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079015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872AA38-2871-43CB-B3A8-3A9728453F19}"/>
              </a:ext>
            </a:extLst>
          </p:cNvPr>
          <p:cNvCxnSpPr>
            <a:cxnSpLocks/>
          </p:cNvCxnSpPr>
          <p:nvPr/>
        </p:nvCxnSpPr>
        <p:spPr>
          <a:xfrm>
            <a:off x="5904087" y="2156178"/>
            <a:ext cx="0" cy="228035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p:nvPr>
        </p:nvSpPr>
        <p:spPr>
          <a:xfrm>
            <a:off x="207264" y="114303"/>
            <a:ext cx="10314432" cy="619698"/>
          </a:xfrm>
        </p:spPr>
        <p:txBody>
          <a:bodyPr/>
          <a:lstStyle/>
          <a:p>
            <a:r>
              <a:rPr lang="en-GB" dirty="0"/>
              <a:t>3. </a:t>
            </a:r>
            <a:r>
              <a:rPr lang="en-GB" dirty="0" err="1"/>
              <a:t>Implementatie</a:t>
            </a:r>
            <a:r>
              <a:rPr lang="en-GB" dirty="0"/>
              <a:t> CO2 </a:t>
            </a:r>
            <a:r>
              <a:rPr lang="en-GB" dirty="0" err="1"/>
              <a:t>Prestatieladder</a:t>
            </a:r>
            <a:r>
              <a:rPr lang="en-GB" dirty="0"/>
              <a:t> in </a:t>
            </a:r>
            <a:r>
              <a:rPr lang="en-GB" dirty="0" err="1"/>
              <a:t>België</a:t>
            </a:r>
            <a:r>
              <a:rPr lang="en-GB" dirty="0"/>
              <a:t> </a:t>
            </a:r>
          </a:p>
        </p:txBody>
      </p:sp>
      <p:sp>
        <p:nvSpPr>
          <p:cNvPr id="4" name="Espace réservé du contenu 3"/>
          <p:cNvSpPr>
            <a:spLocks noGrp="1"/>
          </p:cNvSpPr>
          <p:nvPr>
            <p:ph sz="half" idx="13"/>
          </p:nvPr>
        </p:nvSpPr>
        <p:spPr/>
        <p:txBody>
          <a:bodyPr/>
          <a:lstStyle/>
          <a:p>
            <a:r>
              <a:rPr lang="en-GB" dirty="0"/>
              <a:t>High level taken CO2logic</a:t>
            </a:r>
          </a:p>
        </p:txBody>
      </p:sp>
      <p:sp>
        <p:nvSpPr>
          <p:cNvPr id="2" name="Slide Number Placeholder 1"/>
          <p:cNvSpPr>
            <a:spLocks noGrp="1"/>
          </p:cNvSpPr>
          <p:nvPr>
            <p:ph type="sldNum" sz="quarter" idx="12"/>
          </p:nvPr>
        </p:nvSpPr>
        <p:spPr/>
        <p:txBody>
          <a:bodyPr/>
          <a:lstStyle/>
          <a:p>
            <a:fld id="{273D814C-4FD7-BC4C-B83F-A3593BC1E3DE}" type="slidenum">
              <a:rPr lang="fr-FR" smtClean="0"/>
              <a:pPr/>
              <a:t>27</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7" name="Rectangle 6">
            <a:extLst>
              <a:ext uri="{FF2B5EF4-FFF2-40B4-BE49-F238E27FC236}">
                <a16:creationId xmlns:a16="http://schemas.microsoft.com/office/drawing/2014/main" id="{29A7CFD3-D716-4CDD-B669-0881C20DD04B}"/>
              </a:ext>
            </a:extLst>
          </p:cNvPr>
          <p:cNvSpPr/>
          <p:nvPr/>
        </p:nvSpPr>
        <p:spPr>
          <a:xfrm>
            <a:off x="395108" y="1727128"/>
            <a:ext cx="2340000" cy="25964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Informeren</a:t>
            </a:r>
            <a:endParaRPr lang="en-GB" dirty="0"/>
          </a:p>
        </p:txBody>
      </p:sp>
      <p:sp>
        <p:nvSpPr>
          <p:cNvPr id="9" name="Rectangle 8">
            <a:extLst>
              <a:ext uri="{FF2B5EF4-FFF2-40B4-BE49-F238E27FC236}">
                <a16:creationId xmlns:a16="http://schemas.microsoft.com/office/drawing/2014/main" id="{FF4EB720-1B11-4981-9125-001B8FC06811}"/>
              </a:ext>
            </a:extLst>
          </p:cNvPr>
          <p:cNvSpPr/>
          <p:nvPr/>
        </p:nvSpPr>
        <p:spPr>
          <a:xfrm>
            <a:off x="3298916" y="1727128"/>
            <a:ext cx="2340000" cy="25964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Begeleiden</a:t>
            </a:r>
            <a:endParaRPr lang="en-GB" dirty="0"/>
          </a:p>
        </p:txBody>
      </p:sp>
      <p:sp>
        <p:nvSpPr>
          <p:cNvPr id="10" name="Rectangle 9">
            <a:extLst>
              <a:ext uri="{FF2B5EF4-FFF2-40B4-BE49-F238E27FC236}">
                <a16:creationId xmlns:a16="http://schemas.microsoft.com/office/drawing/2014/main" id="{2D9B6401-709E-42D6-B226-6C8C1E8B6B68}"/>
              </a:ext>
            </a:extLst>
          </p:cNvPr>
          <p:cNvSpPr/>
          <p:nvPr/>
        </p:nvSpPr>
        <p:spPr>
          <a:xfrm>
            <a:off x="6202724" y="1715839"/>
            <a:ext cx="2340000" cy="25964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Evaluate</a:t>
            </a:r>
          </a:p>
        </p:txBody>
      </p:sp>
      <p:sp>
        <p:nvSpPr>
          <p:cNvPr id="11" name="Rectangle 10">
            <a:extLst>
              <a:ext uri="{FF2B5EF4-FFF2-40B4-BE49-F238E27FC236}">
                <a16:creationId xmlns:a16="http://schemas.microsoft.com/office/drawing/2014/main" id="{FE1E3F98-BD02-4417-B42D-D4A828307123}"/>
              </a:ext>
            </a:extLst>
          </p:cNvPr>
          <p:cNvSpPr/>
          <p:nvPr/>
        </p:nvSpPr>
        <p:spPr>
          <a:xfrm>
            <a:off x="9276268" y="1715838"/>
            <a:ext cx="2340000" cy="2592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Manage</a:t>
            </a:r>
          </a:p>
        </p:txBody>
      </p:sp>
      <p:sp>
        <p:nvSpPr>
          <p:cNvPr id="8" name="Rectangle 7">
            <a:extLst>
              <a:ext uri="{FF2B5EF4-FFF2-40B4-BE49-F238E27FC236}">
                <a16:creationId xmlns:a16="http://schemas.microsoft.com/office/drawing/2014/main" id="{2D0DDB73-E84B-478A-AE1F-EB09FF7832EA}"/>
              </a:ext>
            </a:extLst>
          </p:cNvPr>
          <p:cNvSpPr/>
          <p:nvPr/>
        </p:nvSpPr>
        <p:spPr>
          <a:xfrm>
            <a:off x="395108" y="2156178"/>
            <a:ext cx="2340000" cy="824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err="1">
                <a:solidFill>
                  <a:schemeClr val="tx1">
                    <a:lumMod val="50000"/>
                    <a:lumOff val="50000"/>
                  </a:schemeClr>
                </a:solidFill>
              </a:rPr>
              <a:t>Communicatie</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err="1">
                <a:solidFill>
                  <a:schemeClr val="tx1">
                    <a:lumMod val="50000"/>
                    <a:lumOff val="50000"/>
                  </a:schemeClr>
                </a:solidFill>
              </a:rPr>
              <a:t>Infosessies</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Meetings</a:t>
            </a:r>
          </a:p>
          <a:p>
            <a:pPr marL="285750" indent="-285750">
              <a:buFont typeface="Arial" panose="020B0604020202020204" pitchFamily="34" charset="0"/>
              <a:buChar char="•"/>
            </a:pPr>
            <a:endParaRPr lang="en-GB" sz="1400" dirty="0">
              <a:solidFill>
                <a:schemeClr val="tx1">
                  <a:lumMod val="50000"/>
                  <a:lumOff val="50000"/>
                </a:schemeClr>
              </a:solidFill>
            </a:endParaRPr>
          </a:p>
          <a:p>
            <a:pPr marL="285750" indent="-285750">
              <a:buFont typeface="Arial" panose="020B0604020202020204" pitchFamily="34" charset="0"/>
              <a:buChar char="•"/>
            </a:pPr>
            <a:endParaRPr lang="en-GB" sz="1400" dirty="0">
              <a:solidFill>
                <a:schemeClr val="tx1">
                  <a:lumMod val="50000"/>
                  <a:lumOff val="50000"/>
                </a:schemeClr>
              </a:solidFill>
            </a:endParaRPr>
          </a:p>
        </p:txBody>
      </p:sp>
      <p:sp>
        <p:nvSpPr>
          <p:cNvPr id="12" name="Rectangle 11">
            <a:extLst>
              <a:ext uri="{FF2B5EF4-FFF2-40B4-BE49-F238E27FC236}">
                <a16:creationId xmlns:a16="http://schemas.microsoft.com/office/drawing/2014/main" id="{38E6F55D-90CF-4960-AE4D-F9785D611B10}"/>
              </a:ext>
            </a:extLst>
          </p:cNvPr>
          <p:cNvSpPr/>
          <p:nvPr/>
        </p:nvSpPr>
        <p:spPr>
          <a:xfrm>
            <a:off x="395107" y="5215859"/>
            <a:ext cx="11243723" cy="25742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Stakeholders</a:t>
            </a:r>
          </a:p>
        </p:txBody>
      </p:sp>
      <p:sp>
        <p:nvSpPr>
          <p:cNvPr id="13" name="Rectangle 12">
            <a:extLst>
              <a:ext uri="{FF2B5EF4-FFF2-40B4-BE49-F238E27FC236}">
                <a16:creationId xmlns:a16="http://schemas.microsoft.com/office/drawing/2014/main" id="{05C4329B-821C-401C-93CF-C82121CACA94}"/>
              </a:ext>
            </a:extLst>
          </p:cNvPr>
          <p:cNvSpPr/>
          <p:nvPr/>
        </p:nvSpPr>
        <p:spPr>
          <a:xfrm>
            <a:off x="2411176" y="5585682"/>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err="1">
                <a:solidFill>
                  <a:schemeClr val="tx1">
                    <a:lumMod val="50000"/>
                    <a:lumOff val="50000"/>
                  </a:schemeClr>
                </a:solidFill>
              </a:rPr>
              <a:t>Bedrijven</a:t>
            </a:r>
            <a:endParaRPr lang="en-GB" sz="1600" b="1" dirty="0">
              <a:solidFill>
                <a:schemeClr val="tx1">
                  <a:lumMod val="50000"/>
                  <a:lumOff val="50000"/>
                </a:schemeClr>
              </a:solidFill>
            </a:endParaRPr>
          </a:p>
        </p:txBody>
      </p:sp>
      <p:sp>
        <p:nvSpPr>
          <p:cNvPr id="14" name="Rectangle 13">
            <a:extLst>
              <a:ext uri="{FF2B5EF4-FFF2-40B4-BE49-F238E27FC236}">
                <a16:creationId xmlns:a16="http://schemas.microsoft.com/office/drawing/2014/main" id="{DBCB9656-53CB-4323-905C-778497F69DE8}"/>
              </a:ext>
            </a:extLst>
          </p:cNvPr>
          <p:cNvSpPr/>
          <p:nvPr/>
        </p:nvSpPr>
        <p:spPr>
          <a:xfrm>
            <a:off x="4468916" y="5582644"/>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err="1">
                <a:solidFill>
                  <a:schemeClr val="tx1">
                    <a:lumMod val="50000"/>
                    <a:lumOff val="50000"/>
                  </a:schemeClr>
                </a:solidFill>
              </a:rPr>
              <a:t>Openbare</a:t>
            </a:r>
            <a:r>
              <a:rPr lang="en-GB" sz="1600" b="1" dirty="0">
                <a:solidFill>
                  <a:schemeClr val="tx1">
                    <a:lumMod val="50000"/>
                    <a:lumOff val="50000"/>
                  </a:schemeClr>
                </a:solidFill>
              </a:rPr>
              <a:t> </a:t>
            </a:r>
            <a:r>
              <a:rPr lang="en-GB" sz="1600" b="1" dirty="0" err="1">
                <a:solidFill>
                  <a:schemeClr val="tx1">
                    <a:lumMod val="50000"/>
                    <a:lumOff val="50000"/>
                  </a:schemeClr>
                </a:solidFill>
              </a:rPr>
              <a:t>aanbesteder</a:t>
            </a:r>
            <a:endParaRPr lang="en-GB" sz="1600" b="1" dirty="0">
              <a:solidFill>
                <a:schemeClr val="tx1">
                  <a:lumMod val="50000"/>
                  <a:lumOff val="50000"/>
                </a:schemeClr>
              </a:solidFill>
            </a:endParaRPr>
          </a:p>
        </p:txBody>
      </p:sp>
      <p:sp>
        <p:nvSpPr>
          <p:cNvPr id="15" name="Rectangle 14">
            <a:extLst>
              <a:ext uri="{FF2B5EF4-FFF2-40B4-BE49-F238E27FC236}">
                <a16:creationId xmlns:a16="http://schemas.microsoft.com/office/drawing/2014/main" id="{247FDE27-9427-4AA2-9514-0C9647BA9275}"/>
              </a:ext>
            </a:extLst>
          </p:cNvPr>
          <p:cNvSpPr/>
          <p:nvPr/>
        </p:nvSpPr>
        <p:spPr>
          <a:xfrm>
            <a:off x="6562724" y="5585682"/>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err="1">
                <a:solidFill>
                  <a:schemeClr val="tx1">
                    <a:lumMod val="50000"/>
                    <a:lumOff val="50000"/>
                  </a:schemeClr>
                </a:solidFill>
              </a:rPr>
              <a:t>Certificerende</a:t>
            </a:r>
            <a:r>
              <a:rPr lang="en-GB" sz="1600" b="1" dirty="0">
                <a:solidFill>
                  <a:schemeClr val="tx1">
                    <a:lumMod val="50000"/>
                    <a:lumOff val="50000"/>
                  </a:schemeClr>
                </a:solidFill>
              </a:rPr>
              <a:t> </a:t>
            </a:r>
            <a:r>
              <a:rPr lang="en-GB" sz="1600" b="1" dirty="0" err="1">
                <a:solidFill>
                  <a:schemeClr val="tx1">
                    <a:lumMod val="50000"/>
                    <a:lumOff val="50000"/>
                  </a:schemeClr>
                </a:solidFill>
              </a:rPr>
              <a:t>instellingen</a:t>
            </a:r>
            <a:endParaRPr lang="en-GB" sz="1600" b="1" dirty="0">
              <a:solidFill>
                <a:schemeClr val="tx1">
                  <a:lumMod val="50000"/>
                  <a:lumOff val="50000"/>
                </a:schemeClr>
              </a:solidFill>
            </a:endParaRPr>
          </a:p>
        </p:txBody>
      </p:sp>
      <p:sp>
        <p:nvSpPr>
          <p:cNvPr id="16" name="Rectangle 15">
            <a:extLst>
              <a:ext uri="{FF2B5EF4-FFF2-40B4-BE49-F238E27FC236}">
                <a16:creationId xmlns:a16="http://schemas.microsoft.com/office/drawing/2014/main" id="{17D23038-4A1E-48B7-B07B-16EDE4E8C87B}"/>
              </a:ext>
            </a:extLst>
          </p:cNvPr>
          <p:cNvSpPr/>
          <p:nvPr/>
        </p:nvSpPr>
        <p:spPr>
          <a:xfrm>
            <a:off x="395108" y="5593933"/>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err="1">
                <a:solidFill>
                  <a:schemeClr val="tx1">
                    <a:lumMod val="50000"/>
                    <a:lumOff val="50000"/>
                  </a:schemeClr>
                </a:solidFill>
              </a:rPr>
              <a:t>Primaire</a:t>
            </a:r>
            <a:r>
              <a:rPr lang="en-GB" sz="1600" b="1" dirty="0">
                <a:solidFill>
                  <a:schemeClr val="tx1">
                    <a:lumMod val="50000"/>
                    <a:lumOff val="50000"/>
                  </a:schemeClr>
                </a:solidFill>
              </a:rPr>
              <a:t>: </a:t>
            </a:r>
          </a:p>
        </p:txBody>
      </p:sp>
      <p:sp>
        <p:nvSpPr>
          <p:cNvPr id="17" name="Rectangle 16">
            <a:extLst>
              <a:ext uri="{FF2B5EF4-FFF2-40B4-BE49-F238E27FC236}">
                <a16:creationId xmlns:a16="http://schemas.microsoft.com/office/drawing/2014/main" id="{2351A5C3-4002-487C-86A4-56E984E4AEEC}"/>
              </a:ext>
            </a:extLst>
          </p:cNvPr>
          <p:cNvSpPr/>
          <p:nvPr/>
        </p:nvSpPr>
        <p:spPr>
          <a:xfrm>
            <a:off x="2411176" y="5932338"/>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solidFill>
                  <a:schemeClr val="tx1">
                    <a:lumMod val="50000"/>
                    <a:lumOff val="50000"/>
                  </a:schemeClr>
                </a:solidFill>
              </a:rPr>
              <a:t>SKAO</a:t>
            </a:r>
          </a:p>
        </p:txBody>
      </p:sp>
      <p:sp>
        <p:nvSpPr>
          <p:cNvPr id="18" name="Rectangle 17">
            <a:extLst>
              <a:ext uri="{FF2B5EF4-FFF2-40B4-BE49-F238E27FC236}">
                <a16:creationId xmlns:a16="http://schemas.microsoft.com/office/drawing/2014/main" id="{EA16B498-D8A6-44BF-A5F9-4EB18B4C402A}"/>
              </a:ext>
            </a:extLst>
          </p:cNvPr>
          <p:cNvSpPr/>
          <p:nvPr/>
        </p:nvSpPr>
        <p:spPr>
          <a:xfrm>
            <a:off x="4468916" y="5929300"/>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err="1">
                <a:solidFill>
                  <a:schemeClr val="tx1">
                    <a:lumMod val="50000"/>
                    <a:lumOff val="50000"/>
                  </a:schemeClr>
                </a:solidFill>
              </a:rPr>
              <a:t>Politici</a:t>
            </a:r>
            <a:endParaRPr lang="en-GB" sz="1600" dirty="0">
              <a:solidFill>
                <a:schemeClr val="tx1">
                  <a:lumMod val="50000"/>
                  <a:lumOff val="50000"/>
                </a:schemeClr>
              </a:solidFill>
            </a:endParaRPr>
          </a:p>
        </p:txBody>
      </p:sp>
      <p:sp>
        <p:nvSpPr>
          <p:cNvPr id="20" name="Rectangle 19">
            <a:extLst>
              <a:ext uri="{FF2B5EF4-FFF2-40B4-BE49-F238E27FC236}">
                <a16:creationId xmlns:a16="http://schemas.microsoft.com/office/drawing/2014/main" id="{47C456B1-8A21-43DB-A309-0D5B8CC8403B}"/>
              </a:ext>
            </a:extLst>
          </p:cNvPr>
          <p:cNvSpPr/>
          <p:nvPr/>
        </p:nvSpPr>
        <p:spPr>
          <a:xfrm>
            <a:off x="395108" y="5940589"/>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err="1">
                <a:solidFill>
                  <a:schemeClr val="tx1">
                    <a:lumMod val="50000"/>
                    <a:lumOff val="50000"/>
                  </a:schemeClr>
                </a:solidFill>
              </a:rPr>
              <a:t>Secondaire</a:t>
            </a:r>
            <a:r>
              <a:rPr lang="en-GB" sz="1600" dirty="0">
                <a:solidFill>
                  <a:schemeClr val="tx1">
                    <a:lumMod val="50000"/>
                    <a:lumOff val="50000"/>
                  </a:schemeClr>
                </a:solidFill>
              </a:rPr>
              <a:t>: </a:t>
            </a:r>
          </a:p>
        </p:txBody>
      </p:sp>
      <p:sp>
        <p:nvSpPr>
          <p:cNvPr id="22" name="Rectangle 21">
            <a:extLst>
              <a:ext uri="{FF2B5EF4-FFF2-40B4-BE49-F238E27FC236}">
                <a16:creationId xmlns:a16="http://schemas.microsoft.com/office/drawing/2014/main" id="{3AE8E530-4C86-4175-A3B7-C0AF637F811E}"/>
              </a:ext>
            </a:extLst>
          </p:cNvPr>
          <p:cNvSpPr/>
          <p:nvPr/>
        </p:nvSpPr>
        <p:spPr>
          <a:xfrm>
            <a:off x="3299551" y="2156178"/>
            <a:ext cx="2340000" cy="1619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err="1">
                <a:solidFill>
                  <a:schemeClr val="tx1">
                    <a:lumMod val="50000"/>
                    <a:lumOff val="50000"/>
                  </a:schemeClr>
                </a:solidFill>
              </a:rPr>
              <a:t>Documenten</a:t>
            </a:r>
            <a:r>
              <a:rPr lang="en-GB" sz="1400" dirty="0">
                <a:solidFill>
                  <a:schemeClr val="tx1">
                    <a:lumMod val="50000"/>
                    <a:lumOff val="50000"/>
                  </a:schemeClr>
                </a:solidFill>
              </a:rPr>
              <a:t> </a:t>
            </a:r>
            <a:r>
              <a:rPr lang="en-GB" sz="1400" dirty="0" err="1">
                <a:solidFill>
                  <a:schemeClr val="tx1">
                    <a:lumMod val="50000"/>
                    <a:lumOff val="50000"/>
                  </a:schemeClr>
                </a:solidFill>
              </a:rPr>
              <a:t>vertalen</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err="1">
                <a:solidFill>
                  <a:schemeClr val="tx1">
                    <a:lumMod val="50000"/>
                    <a:lumOff val="50000"/>
                  </a:schemeClr>
                </a:solidFill>
              </a:rPr>
              <a:t>Clausules</a:t>
            </a:r>
            <a:r>
              <a:rPr lang="en-GB" sz="1400" dirty="0">
                <a:solidFill>
                  <a:schemeClr val="tx1">
                    <a:lumMod val="50000"/>
                    <a:lumOff val="50000"/>
                  </a:schemeClr>
                </a:solidFill>
              </a:rPr>
              <a:t> tenders</a:t>
            </a:r>
          </a:p>
          <a:p>
            <a:pPr marL="285750" indent="-285750">
              <a:buFont typeface="Arial" panose="020B0604020202020204" pitchFamily="34" charset="0"/>
              <a:buChar char="•"/>
            </a:pPr>
            <a:r>
              <a:rPr lang="en-GB" sz="1400" dirty="0">
                <a:solidFill>
                  <a:schemeClr val="tx1">
                    <a:lumMod val="50000"/>
                    <a:lumOff val="50000"/>
                  </a:schemeClr>
                </a:solidFill>
              </a:rPr>
              <a:t>Q&amp;A</a:t>
            </a:r>
          </a:p>
          <a:p>
            <a:pPr marL="285750" indent="-285750">
              <a:buFont typeface="Arial" panose="020B0604020202020204" pitchFamily="34" charset="0"/>
              <a:buChar char="•"/>
            </a:pPr>
            <a:r>
              <a:rPr lang="en-GB" sz="1400" dirty="0">
                <a:solidFill>
                  <a:schemeClr val="tx1">
                    <a:lumMod val="50000"/>
                    <a:lumOff val="50000"/>
                  </a:schemeClr>
                </a:solidFill>
              </a:rPr>
              <a:t>EF </a:t>
            </a:r>
            <a:r>
              <a:rPr lang="en-GB" sz="1400" dirty="0" err="1">
                <a:solidFill>
                  <a:schemeClr val="tx1">
                    <a:lumMod val="50000"/>
                    <a:lumOff val="50000"/>
                  </a:schemeClr>
                </a:solidFill>
              </a:rPr>
              <a:t>voor</a:t>
            </a:r>
            <a:r>
              <a:rPr lang="en-GB" sz="1400" dirty="0">
                <a:solidFill>
                  <a:schemeClr val="tx1">
                    <a:lumMod val="50000"/>
                    <a:lumOff val="50000"/>
                  </a:schemeClr>
                </a:solidFill>
              </a:rPr>
              <a:t> </a:t>
            </a:r>
            <a:r>
              <a:rPr lang="en-GB" sz="1400" dirty="0" err="1">
                <a:solidFill>
                  <a:schemeClr val="tx1">
                    <a:lumMod val="50000"/>
                    <a:lumOff val="50000"/>
                  </a:schemeClr>
                </a:solidFill>
              </a:rPr>
              <a:t>België</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Helpdesk</a:t>
            </a:r>
          </a:p>
          <a:p>
            <a:pPr marL="285750" indent="-285750">
              <a:buFont typeface="Arial" panose="020B0604020202020204" pitchFamily="34" charset="0"/>
              <a:buChar char="•"/>
            </a:pPr>
            <a:r>
              <a:rPr lang="en-GB" sz="1400" dirty="0" err="1">
                <a:solidFill>
                  <a:schemeClr val="tx1">
                    <a:lumMod val="50000"/>
                    <a:lumOff val="50000"/>
                  </a:schemeClr>
                </a:solidFill>
              </a:rPr>
              <a:t>Begeleiding</a:t>
            </a:r>
            <a:r>
              <a:rPr lang="en-GB" sz="1400" dirty="0">
                <a:solidFill>
                  <a:schemeClr val="tx1">
                    <a:lumMod val="50000"/>
                    <a:lumOff val="50000"/>
                  </a:schemeClr>
                </a:solidFill>
              </a:rPr>
              <a:t> PA</a:t>
            </a:r>
          </a:p>
          <a:p>
            <a:pPr marL="285750" indent="-285750">
              <a:buFont typeface="Arial" panose="020B0604020202020204" pitchFamily="34" charset="0"/>
              <a:buChar char="•"/>
            </a:pPr>
            <a:r>
              <a:rPr lang="en-GB" sz="1400" dirty="0" err="1">
                <a:solidFill>
                  <a:schemeClr val="tx1">
                    <a:lumMod val="50000"/>
                    <a:lumOff val="50000"/>
                  </a:schemeClr>
                </a:solidFill>
              </a:rPr>
              <a:t>Technische</a:t>
            </a:r>
            <a:r>
              <a:rPr lang="en-GB" sz="1400" dirty="0">
                <a:solidFill>
                  <a:schemeClr val="tx1">
                    <a:lumMod val="50000"/>
                    <a:lumOff val="50000"/>
                  </a:schemeClr>
                </a:solidFill>
              </a:rPr>
              <a:t> en </a:t>
            </a:r>
            <a:r>
              <a:rPr lang="en-GB" sz="1400" dirty="0" err="1">
                <a:solidFill>
                  <a:schemeClr val="tx1">
                    <a:lumMod val="50000"/>
                    <a:lumOff val="50000"/>
                  </a:schemeClr>
                </a:solidFill>
              </a:rPr>
              <a:t>juridische</a:t>
            </a:r>
            <a:r>
              <a:rPr lang="en-GB" sz="1400" dirty="0">
                <a:solidFill>
                  <a:schemeClr val="tx1">
                    <a:lumMod val="50000"/>
                    <a:lumOff val="50000"/>
                  </a:schemeClr>
                </a:solidFill>
              </a:rPr>
              <a:t> </a:t>
            </a:r>
            <a:r>
              <a:rPr lang="en-GB" sz="1400" dirty="0" err="1">
                <a:solidFill>
                  <a:schemeClr val="tx1">
                    <a:lumMod val="50000"/>
                    <a:lumOff val="50000"/>
                  </a:schemeClr>
                </a:solidFill>
              </a:rPr>
              <a:t>werkgroepen</a:t>
            </a:r>
            <a:r>
              <a:rPr lang="en-GB" sz="1400" dirty="0">
                <a:solidFill>
                  <a:schemeClr val="tx1">
                    <a:lumMod val="50000"/>
                    <a:lumOff val="50000"/>
                  </a:schemeClr>
                </a:solidFill>
              </a:rPr>
              <a:t> (ad hoc)</a:t>
            </a:r>
          </a:p>
        </p:txBody>
      </p:sp>
      <p:sp>
        <p:nvSpPr>
          <p:cNvPr id="23" name="Rectangle 22">
            <a:extLst>
              <a:ext uri="{FF2B5EF4-FFF2-40B4-BE49-F238E27FC236}">
                <a16:creationId xmlns:a16="http://schemas.microsoft.com/office/drawing/2014/main" id="{7D35C919-0928-4978-BB24-8678CAC372B9}"/>
              </a:ext>
            </a:extLst>
          </p:cNvPr>
          <p:cNvSpPr/>
          <p:nvPr/>
        </p:nvSpPr>
        <p:spPr>
          <a:xfrm>
            <a:off x="6202724" y="2156178"/>
            <a:ext cx="2340000" cy="914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err="1">
                <a:solidFill>
                  <a:schemeClr val="tx1">
                    <a:lumMod val="50000"/>
                    <a:lumOff val="50000"/>
                  </a:schemeClr>
                </a:solidFill>
              </a:rPr>
              <a:t>Evaluatie</a:t>
            </a:r>
            <a:r>
              <a:rPr lang="en-GB" sz="1400" dirty="0">
                <a:solidFill>
                  <a:schemeClr val="tx1">
                    <a:lumMod val="50000"/>
                    <a:lumOff val="50000"/>
                  </a:schemeClr>
                </a:solidFill>
              </a:rPr>
              <a:t> criteria</a:t>
            </a:r>
          </a:p>
          <a:p>
            <a:pPr marL="285750" indent="-285750">
              <a:buFont typeface="Arial" panose="020B0604020202020204" pitchFamily="34" charset="0"/>
              <a:buChar char="•"/>
            </a:pPr>
            <a:r>
              <a:rPr lang="en-GB" sz="1400" dirty="0" err="1">
                <a:solidFill>
                  <a:schemeClr val="tx1">
                    <a:lumMod val="50000"/>
                    <a:lumOff val="50000"/>
                  </a:schemeClr>
                </a:solidFill>
              </a:rPr>
              <a:t>Vragenlijst</a:t>
            </a:r>
            <a:r>
              <a:rPr lang="en-GB" sz="1400" dirty="0">
                <a:solidFill>
                  <a:schemeClr val="tx1">
                    <a:lumMod val="50000"/>
                    <a:lumOff val="50000"/>
                  </a:schemeClr>
                </a:solidFill>
              </a:rPr>
              <a:t> </a:t>
            </a:r>
            <a:r>
              <a:rPr lang="en-GB" sz="1400" dirty="0" err="1">
                <a:solidFill>
                  <a:schemeClr val="tx1">
                    <a:lumMod val="50000"/>
                    <a:lumOff val="50000"/>
                  </a:schemeClr>
                </a:solidFill>
              </a:rPr>
              <a:t>na</a:t>
            </a:r>
            <a:r>
              <a:rPr lang="en-GB" sz="1400" dirty="0">
                <a:solidFill>
                  <a:schemeClr val="tx1">
                    <a:lumMod val="50000"/>
                    <a:lumOff val="50000"/>
                  </a:schemeClr>
                </a:solidFill>
              </a:rPr>
              <a:t> tender</a:t>
            </a:r>
          </a:p>
          <a:p>
            <a:pPr marL="285750" indent="-285750">
              <a:buFont typeface="Arial" panose="020B0604020202020204" pitchFamily="34" charset="0"/>
              <a:buChar char="•"/>
            </a:pPr>
            <a:r>
              <a:rPr lang="en-GB" sz="1400" dirty="0" err="1">
                <a:solidFill>
                  <a:schemeClr val="tx1">
                    <a:lumMod val="50000"/>
                    <a:lumOff val="50000"/>
                  </a:schemeClr>
                </a:solidFill>
              </a:rPr>
              <a:t>Vragenlijst</a:t>
            </a:r>
            <a:r>
              <a:rPr lang="en-GB" sz="1400" dirty="0">
                <a:solidFill>
                  <a:schemeClr val="tx1">
                    <a:lumMod val="50000"/>
                    <a:lumOff val="50000"/>
                  </a:schemeClr>
                </a:solidFill>
              </a:rPr>
              <a:t> </a:t>
            </a:r>
            <a:r>
              <a:rPr lang="en-GB" sz="1400" dirty="0" err="1">
                <a:solidFill>
                  <a:schemeClr val="tx1">
                    <a:lumMod val="50000"/>
                    <a:lumOff val="50000"/>
                  </a:schemeClr>
                </a:solidFill>
              </a:rPr>
              <a:t>na</a:t>
            </a:r>
            <a:r>
              <a:rPr lang="en-GB" sz="1400" dirty="0">
                <a:solidFill>
                  <a:schemeClr val="tx1">
                    <a:lumMod val="50000"/>
                    <a:lumOff val="50000"/>
                  </a:schemeClr>
                </a:solidFill>
              </a:rPr>
              <a:t> 1 </a:t>
            </a:r>
            <a:r>
              <a:rPr lang="en-GB" sz="1400" dirty="0" err="1">
                <a:solidFill>
                  <a:schemeClr val="tx1">
                    <a:lumMod val="50000"/>
                    <a:lumOff val="50000"/>
                  </a:schemeClr>
                </a:solidFill>
              </a:rPr>
              <a:t>jaar</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Finale </a:t>
            </a:r>
            <a:r>
              <a:rPr lang="en-GB" sz="1400" dirty="0" err="1">
                <a:solidFill>
                  <a:schemeClr val="tx1">
                    <a:lumMod val="50000"/>
                    <a:lumOff val="50000"/>
                  </a:schemeClr>
                </a:solidFill>
              </a:rPr>
              <a:t>evaluaties</a:t>
            </a:r>
            <a:endParaRPr lang="en-GB" sz="1400" dirty="0">
              <a:solidFill>
                <a:schemeClr val="tx1">
                  <a:lumMod val="50000"/>
                  <a:lumOff val="50000"/>
                </a:schemeClr>
              </a:solidFill>
            </a:endParaRPr>
          </a:p>
          <a:p>
            <a:endParaRPr lang="en-GB" sz="1400" dirty="0">
              <a:solidFill>
                <a:schemeClr val="tx1">
                  <a:lumMod val="50000"/>
                  <a:lumOff val="50000"/>
                </a:schemeClr>
              </a:solidFill>
            </a:endParaRPr>
          </a:p>
        </p:txBody>
      </p:sp>
      <p:cxnSp>
        <p:nvCxnSpPr>
          <p:cNvPr id="6" name="Straight Arrow Connector 5">
            <a:extLst>
              <a:ext uri="{FF2B5EF4-FFF2-40B4-BE49-F238E27FC236}">
                <a16:creationId xmlns:a16="http://schemas.microsoft.com/office/drawing/2014/main" id="{EF75093F-C0E8-47C7-894D-B1984496CBC0}"/>
              </a:ext>
            </a:extLst>
          </p:cNvPr>
          <p:cNvCxnSpPr>
            <a:cxnSpLocks/>
          </p:cNvCxnSpPr>
          <p:nvPr/>
        </p:nvCxnSpPr>
        <p:spPr>
          <a:xfrm>
            <a:off x="1557865" y="4786263"/>
            <a:ext cx="1" cy="338405"/>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878F68-AEB2-4190-8484-B50F95FE4584}"/>
              </a:ext>
            </a:extLst>
          </p:cNvPr>
          <p:cNvCxnSpPr>
            <a:cxnSpLocks/>
          </p:cNvCxnSpPr>
          <p:nvPr/>
        </p:nvCxnSpPr>
        <p:spPr>
          <a:xfrm>
            <a:off x="4468915" y="4780749"/>
            <a:ext cx="1" cy="338405"/>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D238CFB-41CE-41C9-89FC-BDD0E8D85E7D}"/>
              </a:ext>
            </a:extLst>
          </p:cNvPr>
          <p:cNvCxnSpPr>
            <a:cxnSpLocks/>
          </p:cNvCxnSpPr>
          <p:nvPr/>
        </p:nvCxnSpPr>
        <p:spPr>
          <a:xfrm>
            <a:off x="7389771" y="4786262"/>
            <a:ext cx="1" cy="338405"/>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6B4BAB9-19BB-4C5D-953D-02070BC715CA}"/>
              </a:ext>
            </a:extLst>
          </p:cNvPr>
          <p:cNvSpPr/>
          <p:nvPr/>
        </p:nvSpPr>
        <p:spPr>
          <a:xfrm>
            <a:off x="4872309" y="3975272"/>
            <a:ext cx="2920849" cy="78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err="1">
                <a:solidFill>
                  <a:schemeClr val="tx1">
                    <a:lumMod val="50000"/>
                    <a:lumOff val="50000"/>
                  </a:schemeClr>
                </a:solidFill>
              </a:rPr>
              <a:t>Workgroep</a:t>
            </a:r>
            <a:r>
              <a:rPr lang="en-GB" sz="1400" dirty="0">
                <a:solidFill>
                  <a:schemeClr val="tx1">
                    <a:lumMod val="50000"/>
                    <a:lumOff val="50000"/>
                  </a:schemeClr>
                </a:solidFill>
              </a:rPr>
              <a:t> companies</a:t>
            </a:r>
          </a:p>
          <a:p>
            <a:pPr marL="285750" indent="-285750">
              <a:buFont typeface="Arial" panose="020B0604020202020204" pitchFamily="34" charset="0"/>
              <a:buChar char="•"/>
            </a:pPr>
            <a:r>
              <a:rPr lang="en-GB" sz="1400" dirty="0" err="1">
                <a:solidFill>
                  <a:schemeClr val="tx1">
                    <a:lumMod val="50000"/>
                    <a:lumOff val="50000"/>
                  </a:schemeClr>
                </a:solidFill>
              </a:rPr>
              <a:t>Workgroep</a:t>
            </a:r>
            <a:r>
              <a:rPr lang="en-GB" sz="1400" dirty="0">
                <a:solidFill>
                  <a:schemeClr val="tx1">
                    <a:lumMod val="50000"/>
                    <a:lumOff val="50000"/>
                  </a:schemeClr>
                </a:solidFill>
              </a:rPr>
              <a:t> PA</a:t>
            </a:r>
          </a:p>
          <a:p>
            <a:pPr marL="285750" indent="-285750">
              <a:buFont typeface="Arial" panose="020B0604020202020204" pitchFamily="34" charset="0"/>
              <a:buChar char="•"/>
            </a:pPr>
            <a:r>
              <a:rPr lang="en-GB" sz="1400" dirty="0" err="1">
                <a:solidFill>
                  <a:schemeClr val="tx1">
                    <a:lumMod val="50000"/>
                    <a:lumOff val="50000"/>
                  </a:schemeClr>
                </a:solidFill>
              </a:rPr>
              <a:t>Workgroep</a:t>
            </a:r>
            <a:r>
              <a:rPr lang="en-GB" sz="1400" dirty="0">
                <a:solidFill>
                  <a:schemeClr val="tx1">
                    <a:lumMod val="50000"/>
                    <a:lumOff val="50000"/>
                  </a:schemeClr>
                </a:solidFill>
              </a:rPr>
              <a:t> CI</a:t>
            </a:r>
          </a:p>
        </p:txBody>
      </p:sp>
      <p:cxnSp>
        <p:nvCxnSpPr>
          <p:cNvPr id="29" name="Straight Connector 28">
            <a:extLst>
              <a:ext uri="{FF2B5EF4-FFF2-40B4-BE49-F238E27FC236}">
                <a16:creationId xmlns:a16="http://schemas.microsoft.com/office/drawing/2014/main" id="{53218CFE-F995-44AC-95BD-207BC837D922}"/>
              </a:ext>
            </a:extLst>
          </p:cNvPr>
          <p:cNvCxnSpPr>
            <a:cxnSpLocks/>
          </p:cNvCxnSpPr>
          <p:nvPr/>
        </p:nvCxnSpPr>
        <p:spPr>
          <a:xfrm>
            <a:off x="3002843" y="2156178"/>
            <a:ext cx="0" cy="228035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0DE70C-8B0C-4042-8C50-AAD424E43E5D}"/>
              </a:ext>
            </a:extLst>
          </p:cNvPr>
          <p:cNvSpPr/>
          <p:nvPr/>
        </p:nvSpPr>
        <p:spPr>
          <a:xfrm>
            <a:off x="9273703" y="2173479"/>
            <a:ext cx="2340000" cy="1472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err="1">
                <a:solidFill>
                  <a:schemeClr val="tx1">
                    <a:lumMod val="50000"/>
                    <a:lumOff val="50000"/>
                  </a:schemeClr>
                </a:solidFill>
              </a:rPr>
              <a:t>Algemeen</a:t>
            </a:r>
            <a:r>
              <a:rPr lang="en-GB" sz="1400" dirty="0">
                <a:solidFill>
                  <a:schemeClr val="tx1">
                    <a:lumMod val="50000"/>
                    <a:lumOff val="50000"/>
                  </a:schemeClr>
                </a:solidFill>
              </a:rPr>
              <a:t> project </a:t>
            </a:r>
            <a:r>
              <a:rPr lang="en-GB" sz="1400" dirty="0" err="1">
                <a:solidFill>
                  <a:schemeClr val="tx1">
                    <a:lumMod val="50000"/>
                    <a:lumOff val="50000"/>
                  </a:schemeClr>
                </a:solidFill>
              </a:rPr>
              <a:t>mgmt</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Steerco</a:t>
            </a:r>
          </a:p>
          <a:p>
            <a:pPr marL="285750" indent="-285750">
              <a:buFont typeface="Arial" panose="020B0604020202020204" pitchFamily="34" charset="0"/>
              <a:buChar char="•"/>
            </a:pPr>
            <a:r>
              <a:rPr lang="en-GB" sz="1400" dirty="0" err="1">
                <a:solidFill>
                  <a:schemeClr val="tx1">
                    <a:lumMod val="50000"/>
                    <a:lumOff val="50000"/>
                  </a:schemeClr>
                </a:solidFill>
              </a:rPr>
              <a:t>CCvD</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err="1">
                <a:solidFill>
                  <a:schemeClr val="tx1">
                    <a:lumMod val="50000"/>
                    <a:lumOff val="50000"/>
                  </a:schemeClr>
                </a:solidFill>
              </a:rPr>
              <a:t>Technische</a:t>
            </a:r>
            <a:r>
              <a:rPr lang="en-GB" sz="1400" dirty="0">
                <a:solidFill>
                  <a:schemeClr val="tx1">
                    <a:lumMod val="50000"/>
                    <a:lumOff val="50000"/>
                  </a:schemeClr>
                </a:solidFill>
              </a:rPr>
              <a:t> </a:t>
            </a:r>
            <a:r>
              <a:rPr lang="en-GB" sz="1400" dirty="0" err="1">
                <a:solidFill>
                  <a:schemeClr val="tx1">
                    <a:lumMod val="50000"/>
                    <a:lumOff val="50000"/>
                  </a:schemeClr>
                </a:solidFill>
              </a:rPr>
              <a:t>commissie</a:t>
            </a:r>
            <a:endParaRPr lang="en-GB" sz="1400" dirty="0">
              <a:solidFill>
                <a:schemeClr val="tx1">
                  <a:lumMod val="50000"/>
                  <a:lumOff val="50000"/>
                </a:schemeClr>
              </a:solidFill>
            </a:endParaRPr>
          </a:p>
          <a:p>
            <a:pPr marL="285750" indent="-285750">
              <a:buFont typeface="Arial" panose="020B0604020202020204" pitchFamily="34" charset="0"/>
              <a:buChar char="•"/>
            </a:pPr>
            <a:endParaRPr lang="en-GB" sz="1400" dirty="0">
              <a:solidFill>
                <a:schemeClr val="tx1">
                  <a:lumMod val="50000"/>
                  <a:lumOff val="50000"/>
                </a:schemeClr>
              </a:solidFill>
            </a:endParaRPr>
          </a:p>
        </p:txBody>
      </p:sp>
      <p:cxnSp>
        <p:nvCxnSpPr>
          <p:cNvPr id="34" name="Straight Connector 33">
            <a:extLst>
              <a:ext uri="{FF2B5EF4-FFF2-40B4-BE49-F238E27FC236}">
                <a16:creationId xmlns:a16="http://schemas.microsoft.com/office/drawing/2014/main" id="{66608262-46A3-4A54-BF00-C0ABD1E9E080}"/>
              </a:ext>
            </a:extLst>
          </p:cNvPr>
          <p:cNvCxnSpPr>
            <a:cxnSpLocks/>
          </p:cNvCxnSpPr>
          <p:nvPr/>
        </p:nvCxnSpPr>
        <p:spPr>
          <a:xfrm>
            <a:off x="8907566" y="2093862"/>
            <a:ext cx="0" cy="2342671"/>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640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872AA38-2871-43CB-B3A8-3A9728453F19}"/>
              </a:ext>
            </a:extLst>
          </p:cNvPr>
          <p:cNvCxnSpPr>
            <a:cxnSpLocks/>
          </p:cNvCxnSpPr>
          <p:nvPr/>
        </p:nvCxnSpPr>
        <p:spPr>
          <a:xfrm>
            <a:off x="5904087" y="2156178"/>
            <a:ext cx="0" cy="228035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p:nvPr>
        </p:nvSpPr>
        <p:spPr>
          <a:xfrm>
            <a:off x="207263" y="114303"/>
            <a:ext cx="10795681" cy="619698"/>
          </a:xfrm>
        </p:spPr>
        <p:txBody>
          <a:bodyPr/>
          <a:lstStyle/>
          <a:p>
            <a:r>
              <a:rPr lang="en-GB" dirty="0"/>
              <a:t>3. </a:t>
            </a:r>
            <a:r>
              <a:rPr lang="en-GB" dirty="0">
                <a:solidFill>
                  <a:prstClr val="black">
                    <a:lumMod val="65000"/>
                    <a:lumOff val="35000"/>
                  </a:prstClr>
                </a:solidFill>
              </a:rPr>
              <a:t>Mise en oeuvre de </a:t>
            </a:r>
            <a:r>
              <a:rPr lang="en-GB" dirty="0" err="1">
                <a:solidFill>
                  <a:prstClr val="black">
                    <a:lumMod val="65000"/>
                    <a:lumOff val="35000"/>
                  </a:prstClr>
                </a:solidFill>
              </a:rPr>
              <a:t>l’échelle</a:t>
            </a:r>
            <a:r>
              <a:rPr lang="en-GB" dirty="0">
                <a:solidFill>
                  <a:prstClr val="black">
                    <a:lumMod val="65000"/>
                    <a:lumOff val="35000"/>
                  </a:prstClr>
                </a:solidFill>
              </a:rPr>
              <a:t> de performance CO2 en </a:t>
            </a:r>
            <a:r>
              <a:rPr lang="en-GB" dirty="0" err="1">
                <a:solidFill>
                  <a:prstClr val="black">
                    <a:lumMod val="65000"/>
                    <a:lumOff val="35000"/>
                  </a:prstClr>
                </a:solidFill>
              </a:rPr>
              <a:t>Belgique</a:t>
            </a:r>
            <a:endParaRPr lang="en-GB" dirty="0"/>
          </a:p>
        </p:txBody>
      </p:sp>
      <p:sp>
        <p:nvSpPr>
          <p:cNvPr id="4" name="Espace réservé du contenu 3"/>
          <p:cNvSpPr>
            <a:spLocks noGrp="1"/>
          </p:cNvSpPr>
          <p:nvPr>
            <p:ph sz="half" idx="13"/>
          </p:nvPr>
        </p:nvSpPr>
        <p:spPr/>
        <p:txBody>
          <a:bodyPr/>
          <a:lstStyle/>
          <a:p>
            <a:r>
              <a:rPr lang="en-GB" dirty="0"/>
              <a:t>High level </a:t>
            </a:r>
            <a:r>
              <a:rPr lang="en-GB" dirty="0" err="1"/>
              <a:t>tâches</a:t>
            </a:r>
            <a:r>
              <a:rPr lang="en-GB" dirty="0"/>
              <a:t> CO2logic</a:t>
            </a:r>
          </a:p>
        </p:txBody>
      </p:sp>
      <p:sp>
        <p:nvSpPr>
          <p:cNvPr id="2" name="Slide Number Placeholder 1"/>
          <p:cNvSpPr>
            <a:spLocks noGrp="1"/>
          </p:cNvSpPr>
          <p:nvPr>
            <p:ph type="sldNum" sz="quarter" idx="12"/>
          </p:nvPr>
        </p:nvSpPr>
        <p:spPr/>
        <p:txBody>
          <a:bodyPr/>
          <a:lstStyle/>
          <a:p>
            <a:fld id="{273D814C-4FD7-BC4C-B83F-A3593BC1E3DE}" type="slidenum">
              <a:rPr lang="fr-FR" smtClean="0"/>
              <a:pPr/>
              <a:t>28</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7" name="Rectangle 6">
            <a:extLst>
              <a:ext uri="{FF2B5EF4-FFF2-40B4-BE49-F238E27FC236}">
                <a16:creationId xmlns:a16="http://schemas.microsoft.com/office/drawing/2014/main" id="{29A7CFD3-D716-4CDD-B669-0881C20DD04B}"/>
              </a:ext>
            </a:extLst>
          </p:cNvPr>
          <p:cNvSpPr/>
          <p:nvPr/>
        </p:nvSpPr>
        <p:spPr>
          <a:xfrm>
            <a:off x="395108" y="1727128"/>
            <a:ext cx="2340000" cy="25964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Informer</a:t>
            </a:r>
          </a:p>
        </p:txBody>
      </p:sp>
      <p:sp>
        <p:nvSpPr>
          <p:cNvPr id="9" name="Rectangle 8">
            <a:extLst>
              <a:ext uri="{FF2B5EF4-FFF2-40B4-BE49-F238E27FC236}">
                <a16:creationId xmlns:a16="http://schemas.microsoft.com/office/drawing/2014/main" id="{FF4EB720-1B11-4981-9125-001B8FC06811}"/>
              </a:ext>
            </a:extLst>
          </p:cNvPr>
          <p:cNvSpPr/>
          <p:nvPr/>
        </p:nvSpPr>
        <p:spPr>
          <a:xfrm>
            <a:off x="3298916" y="1727128"/>
            <a:ext cx="2340000" cy="25964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Accompagner</a:t>
            </a:r>
            <a:endParaRPr lang="en-GB" dirty="0"/>
          </a:p>
        </p:txBody>
      </p:sp>
      <p:sp>
        <p:nvSpPr>
          <p:cNvPr id="10" name="Rectangle 9">
            <a:extLst>
              <a:ext uri="{FF2B5EF4-FFF2-40B4-BE49-F238E27FC236}">
                <a16:creationId xmlns:a16="http://schemas.microsoft.com/office/drawing/2014/main" id="{2D9B6401-709E-42D6-B226-6C8C1E8B6B68}"/>
              </a:ext>
            </a:extLst>
          </p:cNvPr>
          <p:cNvSpPr/>
          <p:nvPr/>
        </p:nvSpPr>
        <p:spPr>
          <a:xfrm>
            <a:off x="6202724" y="1715839"/>
            <a:ext cx="2340000" cy="25964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Evaluer</a:t>
            </a:r>
            <a:endParaRPr lang="en-GB" dirty="0"/>
          </a:p>
        </p:txBody>
      </p:sp>
      <p:sp>
        <p:nvSpPr>
          <p:cNvPr id="11" name="Rectangle 10">
            <a:extLst>
              <a:ext uri="{FF2B5EF4-FFF2-40B4-BE49-F238E27FC236}">
                <a16:creationId xmlns:a16="http://schemas.microsoft.com/office/drawing/2014/main" id="{FE1E3F98-BD02-4417-B42D-D4A828307123}"/>
              </a:ext>
            </a:extLst>
          </p:cNvPr>
          <p:cNvSpPr/>
          <p:nvPr/>
        </p:nvSpPr>
        <p:spPr>
          <a:xfrm>
            <a:off x="9276268" y="1715838"/>
            <a:ext cx="2340000" cy="2592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Gérer</a:t>
            </a:r>
            <a:endParaRPr lang="en-GB" dirty="0"/>
          </a:p>
        </p:txBody>
      </p:sp>
      <p:sp>
        <p:nvSpPr>
          <p:cNvPr id="8" name="Rectangle 7">
            <a:extLst>
              <a:ext uri="{FF2B5EF4-FFF2-40B4-BE49-F238E27FC236}">
                <a16:creationId xmlns:a16="http://schemas.microsoft.com/office/drawing/2014/main" id="{2D0DDB73-E84B-478A-AE1F-EB09FF7832EA}"/>
              </a:ext>
            </a:extLst>
          </p:cNvPr>
          <p:cNvSpPr/>
          <p:nvPr/>
        </p:nvSpPr>
        <p:spPr>
          <a:xfrm>
            <a:off x="395108" y="2156178"/>
            <a:ext cx="2340000" cy="824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a:solidFill>
                  <a:schemeClr val="tx1">
                    <a:lumMod val="50000"/>
                    <a:lumOff val="50000"/>
                  </a:schemeClr>
                </a:solidFill>
              </a:rPr>
              <a:t>Communication</a:t>
            </a:r>
          </a:p>
          <a:p>
            <a:pPr marL="285750" indent="-285750">
              <a:buFont typeface="Arial" panose="020B0604020202020204" pitchFamily="34" charset="0"/>
              <a:buChar char="•"/>
            </a:pPr>
            <a:r>
              <a:rPr lang="en-GB" sz="1400" dirty="0">
                <a:solidFill>
                  <a:schemeClr val="tx1">
                    <a:lumMod val="50000"/>
                    <a:lumOff val="50000"/>
                  </a:schemeClr>
                </a:solidFill>
              </a:rPr>
              <a:t>Sessions </a:t>
            </a:r>
            <a:r>
              <a:rPr lang="en-GB" sz="1400" dirty="0" err="1">
                <a:solidFill>
                  <a:schemeClr val="tx1">
                    <a:lumMod val="50000"/>
                    <a:lumOff val="50000"/>
                  </a:schemeClr>
                </a:solidFill>
              </a:rPr>
              <a:t>d’info</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Réunion</a:t>
            </a:r>
          </a:p>
          <a:p>
            <a:pPr marL="285750" indent="-285750">
              <a:buFont typeface="Arial" panose="020B0604020202020204" pitchFamily="34" charset="0"/>
              <a:buChar char="•"/>
            </a:pPr>
            <a:endParaRPr lang="en-GB" sz="1400" dirty="0">
              <a:solidFill>
                <a:schemeClr val="tx1">
                  <a:lumMod val="50000"/>
                  <a:lumOff val="50000"/>
                </a:schemeClr>
              </a:solidFill>
            </a:endParaRPr>
          </a:p>
          <a:p>
            <a:pPr marL="285750" indent="-285750">
              <a:buFont typeface="Arial" panose="020B0604020202020204" pitchFamily="34" charset="0"/>
              <a:buChar char="•"/>
            </a:pPr>
            <a:endParaRPr lang="en-GB" sz="1400" dirty="0">
              <a:solidFill>
                <a:schemeClr val="tx1">
                  <a:lumMod val="50000"/>
                  <a:lumOff val="50000"/>
                </a:schemeClr>
              </a:solidFill>
            </a:endParaRPr>
          </a:p>
        </p:txBody>
      </p:sp>
      <p:sp>
        <p:nvSpPr>
          <p:cNvPr id="12" name="Rectangle 11">
            <a:extLst>
              <a:ext uri="{FF2B5EF4-FFF2-40B4-BE49-F238E27FC236}">
                <a16:creationId xmlns:a16="http://schemas.microsoft.com/office/drawing/2014/main" id="{38E6F55D-90CF-4960-AE4D-F9785D611B10}"/>
              </a:ext>
            </a:extLst>
          </p:cNvPr>
          <p:cNvSpPr/>
          <p:nvPr/>
        </p:nvSpPr>
        <p:spPr>
          <a:xfrm>
            <a:off x="395107" y="5215859"/>
            <a:ext cx="11243723" cy="25742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Parties </a:t>
            </a:r>
            <a:r>
              <a:rPr lang="en-GB" dirty="0" err="1"/>
              <a:t>prenantes</a:t>
            </a:r>
            <a:endParaRPr lang="en-GB" dirty="0"/>
          </a:p>
        </p:txBody>
      </p:sp>
      <p:sp>
        <p:nvSpPr>
          <p:cNvPr id="13" name="Rectangle 12">
            <a:extLst>
              <a:ext uri="{FF2B5EF4-FFF2-40B4-BE49-F238E27FC236}">
                <a16:creationId xmlns:a16="http://schemas.microsoft.com/office/drawing/2014/main" id="{05C4329B-821C-401C-93CF-C82121CACA94}"/>
              </a:ext>
            </a:extLst>
          </p:cNvPr>
          <p:cNvSpPr/>
          <p:nvPr/>
        </p:nvSpPr>
        <p:spPr>
          <a:xfrm>
            <a:off x="2411176" y="5585682"/>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err="1">
                <a:solidFill>
                  <a:schemeClr val="tx1">
                    <a:lumMod val="50000"/>
                    <a:lumOff val="50000"/>
                  </a:schemeClr>
                </a:solidFill>
              </a:rPr>
              <a:t>Entreprises</a:t>
            </a:r>
            <a:endParaRPr lang="en-GB" sz="1600" b="1" dirty="0">
              <a:solidFill>
                <a:schemeClr val="tx1">
                  <a:lumMod val="50000"/>
                  <a:lumOff val="50000"/>
                </a:schemeClr>
              </a:solidFill>
            </a:endParaRPr>
          </a:p>
        </p:txBody>
      </p:sp>
      <p:sp>
        <p:nvSpPr>
          <p:cNvPr id="14" name="Rectangle 13">
            <a:extLst>
              <a:ext uri="{FF2B5EF4-FFF2-40B4-BE49-F238E27FC236}">
                <a16:creationId xmlns:a16="http://schemas.microsoft.com/office/drawing/2014/main" id="{DBCB9656-53CB-4323-905C-778497F69DE8}"/>
              </a:ext>
            </a:extLst>
          </p:cNvPr>
          <p:cNvSpPr/>
          <p:nvPr/>
        </p:nvSpPr>
        <p:spPr>
          <a:xfrm>
            <a:off x="4468916" y="5582644"/>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err="1">
                <a:solidFill>
                  <a:schemeClr val="tx1">
                    <a:lumMod val="50000"/>
                    <a:lumOff val="50000"/>
                  </a:schemeClr>
                </a:solidFill>
              </a:rPr>
              <a:t>Authorités</a:t>
            </a:r>
            <a:r>
              <a:rPr lang="en-GB" sz="1600" b="1" dirty="0">
                <a:solidFill>
                  <a:schemeClr val="tx1">
                    <a:lumMod val="50000"/>
                    <a:lumOff val="50000"/>
                  </a:schemeClr>
                </a:solidFill>
              </a:rPr>
              <a:t> </a:t>
            </a:r>
            <a:r>
              <a:rPr lang="en-GB" sz="1600" b="1" dirty="0" err="1">
                <a:solidFill>
                  <a:schemeClr val="tx1">
                    <a:lumMod val="50000"/>
                    <a:lumOff val="50000"/>
                  </a:schemeClr>
                </a:solidFill>
              </a:rPr>
              <a:t>Publiques</a:t>
            </a:r>
            <a:endParaRPr lang="en-GB" sz="1600" b="1" dirty="0">
              <a:solidFill>
                <a:schemeClr val="tx1">
                  <a:lumMod val="50000"/>
                  <a:lumOff val="50000"/>
                </a:schemeClr>
              </a:solidFill>
            </a:endParaRPr>
          </a:p>
        </p:txBody>
      </p:sp>
      <p:sp>
        <p:nvSpPr>
          <p:cNvPr id="15" name="Rectangle 14">
            <a:extLst>
              <a:ext uri="{FF2B5EF4-FFF2-40B4-BE49-F238E27FC236}">
                <a16:creationId xmlns:a16="http://schemas.microsoft.com/office/drawing/2014/main" id="{247FDE27-9427-4AA2-9514-0C9647BA9275}"/>
              </a:ext>
            </a:extLst>
          </p:cNvPr>
          <p:cNvSpPr/>
          <p:nvPr/>
        </p:nvSpPr>
        <p:spPr>
          <a:xfrm>
            <a:off x="6562724" y="5585682"/>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err="1">
                <a:solidFill>
                  <a:schemeClr val="tx1">
                    <a:lumMod val="50000"/>
                    <a:lumOff val="50000"/>
                  </a:schemeClr>
                </a:solidFill>
              </a:rPr>
              <a:t>Organisme</a:t>
            </a:r>
            <a:r>
              <a:rPr lang="en-GB" sz="1600" b="1" dirty="0">
                <a:solidFill>
                  <a:schemeClr val="tx1">
                    <a:lumMod val="50000"/>
                    <a:lumOff val="50000"/>
                  </a:schemeClr>
                </a:solidFill>
              </a:rPr>
              <a:t> de certifications</a:t>
            </a:r>
          </a:p>
        </p:txBody>
      </p:sp>
      <p:sp>
        <p:nvSpPr>
          <p:cNvPr id="16" name="Rectangle 15">
            <a:extLst>
              <a:ext uri="{FF2B5EF4-FFF2-40B4-BE49-F238E27FC236}">
                <a16:creationId xmlns:a16="http://schemas.microsoft.com/office/drawing/2014/main" id="{17D23038-4A1E-48B7-B07B-16EDE4E8C87B}"/>
              </a:ext>
            </a:extLst>
          </p:cNvPr>
          <p:cNvSpPr/>
          <p:nvPr/>
        </p:nvSpPr>
        <p:spPr>
          <a:xfrm>
            <a:off x="395108" y="5593933"/>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err="1">
                <a:solidFill>
                  <a:schemeClr val="tx1">
                    <a:lumMod val="50000"/>
                    <a:lumOff val="50000"/>
                  </a:schemeClr>
                </a:solidFill>
              </a:rPr>
              <a:t>Primaire</a:t>
            </a:r>
            <a:r>
              <a:rPr lang="en-GB" sz="1600" b="1" dirty="0">
                <a:solidFill>
                  <a:schemeClr val="tx1">
                    <a:lumMod val="50000"/>
                    <a:lumOff val="50000"/>
                  </a:schemeClr>
                </a:solidFill>
              </a:rPr>
              <a:t>: </a:t>
            </a:r>
          </a:p>
        </p:txBody>
      </p:sp>
      <p:sp>
        <p:nvSpPr>
          <p:cNvPr id="17" name="Rectangle 16">
            <a:extLst>
              <a:ext uri="{FF2B5EF4-FFF2-40B4-BE49-F238E27FC236}">
                <a16:creationId xmlns:a16="http://schemas.microsoft.com/office/drawing/2014/main" id="{2351A5C3-4002-487C-86A4-56E984E4AEEC}"/>
              </a:ext>
            </a:extLst>
          </p:cNvPr>
          <p:cNvSpPr/>
          <p:nvPr/>
        </p:nvSpPr>
        <p:spPr>
          <a:xfrm>
            <a:off x="2411176" y="5932338"/>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solidFill>
                  <a:schemeClr val="tx1">
                    <a:lumMod val="50000"/>
                    <a:lumOff val="50000"/>
                  </a:schemeClr>
                </a:solidFill>
              </a:rPr>
              <a:t>SKAO</a:t>
            </a:r>
          </a:p>
        </p:txBody>
      </p:sp>
      <p:sp>
        <p:nvSpPr>
          <p:cNvPr id="18" name="Rectangle 17">
            <a:extLst>
              <a:ext uri="{FF2B5EF4-FFF2-40B4-BE49-F238E27FC236}">
                <a16:creationId xmlns:a16="http://schemas.microsoft.com/office/drawing/2014/main" id="{EA16B498-D8A6-44BF-A5F9-4EB18B4C402A}"/>
              </a:ext>
            </a:extLst>
          </p:cNvPr>
          <p:cNvSpPr/>
          <p:nvPr/>
        </p:nvSpPr>
        <p:spPr>
          <a:xfrm>
            <a:off x="4468916" y="5929300"/>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err="1">
                <a:solidFill>
                  <a:schemeClr val="tx1">
                    <a:lumMod val="50000"/>
                    <a:lumOff val="50000"/>
                  </a:schemeClr>
                </a:solidFill>
              </a:rPr>
              <a:t>Politicien</a:t>
            </a:r>
            <a:endParaRPr lang="en-GB" sz="1600" dirty="0">
              <a:solidFill>
                <a:schemeClr val="tx1">
                  <a:lumMod val="50000"/>
                  <a:lumOff val="50000"/>
                </a:schemeClr>
              </a:solidFill>
            </a:endParaRPr>
          </a:p>
        </p:txBody>
      </p:sp>
      <p:sp>
        <p:nvSpPr>
          <p:cNvPr id="20" name="Rectangle 19">
            <a:extLst>
              <a:ext uri="{FF2B5EF4-FFF2-40B4-BE49-F238E27FC236}">
                <a16:creationId xmlns:a16="http://schemas.microsoft.com/office/drawing/2014/main" id="{47C456B1-8A21-43DB-A309-0D5B8CC8403B}"/>
              </a:ext>
            </a:extLst>
          </p:cNvPr>
          <p:cNvSpPr/>
          <p:nvPr/>
        </p:nvSpPr>
        <p:spPr>
          <a:xfrm>
            <a:off x="395108" y="5940589"/>
            <a:ext cx="1980000"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err="1">
                <a:solidFill>
                  <a:schemeClr val="tx1">
                    <a:lumMod val="50000"/>
                    <a:lumOff val="50000"/>
                  </a:schemeClr>
                </a:solidFill>
              </a:rPr>
              <a:t>Secondaire</a:t>
            </a:r>
            <a:r>
              <a:rPr lang="en-GB" sz="1600" dirty="0">
                <a:solidFill>
                  <a:schemeClr val="tx1">
                    <a:lumMod val="50000"/>
                    <a:lumOff val="50000"/>
                  </a:schemeClr>
                </a:solidFill>
              </a:rPr>
              <a:t>: </a:t>
            </a:r>
          </a:p>
        </p:txBody>
      </p:sp>
      <p:sp>
        <p:nvSpPr>
          <p:cNvPr id="22" name="Rectangle 21">
            <a:extLst>
              <a:ext uri="{FF2B5EF4-FFF2-40B4-BE49-F238E27FC236}">
                <a16:creationId xmlns:a16="http://schemas.microsoft.com/office/drawing/2014/main" id="{3AE8E530-4C86-4175-A3B7-C0AF637F811E}"/>
              </a:ext>
            </a:extLst>
          </p:cNvPr>
          <p:cNvSpPr/>
          <p:nvPr/>
        </p:nvSpPr>
        <p:spPr>
          <a:xfrm>
            <a:off x="3299551" y="2156177"/>
            <a:ext cx="2340000" cy="2004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err="1">
                <a:solidFill>
                  <a:schemeClr val="tx1">
                    <a:lumMod val="50000"/>
                    <a:lumOff val="50000"/>
                  </a:schemeClr>
                </a:solidFill>
              </a:rPr>
              <a:t>Traduire</a:t>
            </a:r>
            <a:r>
              <a:rPr lang="en-GB" sz="1400" dirty="0">
                <a:solidFill>
                  <a:schemeClr val="tx1">
                    <a:lumMod val="50000"/>
                    <a:lumOff val="50000"/>
                  </a:schemeClr>
                </a:solidFill>
              </a:rPr>
              <a:t> documents</a:t>
            </a:r>
          </a:p>
          <a:p>
            <a:pPr marL="285750" indent="-285750">
              <a:buFont typeface="Arial" panose="020B0604020202020204" pitchFamily="34" charset="0"/>
              <a:buChar char="•"/>
            </a:pPr>
            <a:r>
              <a:rPr lang="en-GB" sz="1400" dirty="0">
                <a:solidFill>
                  <a:schemeClr val="tx1">
                    <a:lumMod val="50000"/>
                    <a:lumOff val="50000"/>
                  </a:schemeClr>
                </a:solidFill>
              </a:rPr>
              <a:t>Clauses</a:t>
            </a:r>
          </a:p>
          <a:p>
            <a:pPr marL="285750" indent="-285750">
              <a:buFont typeface="Arial" panose="020B0604020202020204" pitchFamily="34" charset="0"/>
              <a:buChar char="•"/>
            </a:pPr>
            <a:r>
              <a:rPr lang="en-GB" sz="1400" dirty="0">
                <a:solidFill>
                  <a:schemeClr val="tx1">
                    <a:lumMod val="50000"/>
                    <a:lumOff val="50000"/>
                  </a:schemeClr>
                </a:solidFill>
              </a:rPr>
              <a:t>Q&amp;R</a:t>
            </a:r>
          </a:p>
          <a:p>
            <a:pPr marL="285750" indent="-285750">
              <a:buFont typeface="Arial" panose="020B0604020202020204" pitchFamily="34" charset="0"/>
              <a:buChar char="•"/>
            </a:pPr>
            <a:r>
              <a:rPr lang="en-GB" sz="1400" dirty="0">
                <a:solidFill>
                  <a:schemeClr val="tx1">
                    <a:lumMod val="50000"/>
                    <a:lumOff val="50000"/>
                  </a:schemeClr>
                </a:solidFill>
              </a:rPr>
              <a:t>FE pour la </a:t>
            </a:r>
            <a:r>
              <a:rPr lang="en-GB" sz="1400" dirty="0" err="1">
                <a:solidFill>
                  <a:schemeClr val="tx1">
                    <a:lumMod val="50000"/>
                    <a:lumOff val="50000"/>
                  </a:schemeClr>
                </a:solidFill>
              </a:rPr>
              <a:t>Belgique</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Helpdesk</a:t>
            </a:r>
          </a:p>
          <a:p>
            <a:pPr marL="285750" indent="-285750">
              <a:buFont typeface="Arial" panose="020B0604020202020204" pitchFamily="34" charset="0"/>
              <a:buChar char="•"/>
            </a:pPr>
            <a:r>
              <a:rPr lang="en-GB" sz="1400" dirty="0" err="1">
                <a:solidFill>
                  <a:schemeClr val="tx1">
                    <a:lumMod val="50000"/>
                    <a:lumOff val="50000"/>
                  </a:schemeClr>
                </a:solidFill>
              </a:rPr>
              <a:t>Accompagnement</a:t>
            </a:r>
            <a:r>
              <a:rPr lang="en-GB" sz="1400" dirty="0">
                <a:solidFill>
                  <a:schemeClr val="tx1">
                    <a:lumMod val="50000"/>
                    <a:lumOff val="50000"/>
                  </a:schemeClr>
                </a:solidFill>
              </a:rPr>
              <a:t> AP</a:t>
            </a:r>
          </a:p>
          <a:p>
            <a:pPr marL="285750" indent="-285750">
              <a:buFont typeface="Arial" panose="020B0604020202020204" pitchFamily="34" charset="0"/>
              <a:buChar char="•"/>
            </a:pPr>
            <a:r>
              <a:rPr lang="en-GB" sz="1400" dirty="0">
                <a:solidFill>
                  <a:schemeClr val="tx1">
                    <a:lumMod val="50000"/>
                    <a:lumOff val="50000"/>
                  </a:schemeClr>
                </a:solidFill>
              </a:rPr>
              <a:t>Groupe de travail </a:t>
            </a:r>
            <a:r>
              <a:rPr lang="en-GB" sz="1400" dirty="0" err="1">
                <a:solidFill>
                  <a:schemeClr val="tx1">
                    <a:lumMod val="50000"/>
                    <a:lumOff val="50000"/>
                  </a:schemeClr>
                </a:solidFill>
              </a:rPr>
              <a:t>juridique</a:t>
            </a:r>
            <a:r>
              <a:rPr lang="en-GB" sz="1400" dirty="0">
                <a:solidFill>
                  <a:schemeClr val="tx1">
                    <a:lumMod val="50000"/>
                    <a:lumOff val="50000"/>
                  </a:schemeClr>
                </a:solidFill>
              </a:rPr>
              <a:t> et technique (ad hoc)</a:t>
            </a:r>
          </a:p>
        </p:txBody>
      </p:sp>
      <p:sp>
        <p:nvSpPr>
          <p:cNvPr id="23" name="Rectangle 22">
            <a:extLst>
              <a:ext uri="{FF2B5EF4-FFF2-40B4-BE49-F238E27FC236}">
                <a16:creationId xmlns:a16="http://schemas.microsoft.com/office/drawing/2014/main" id="{7D35C919-0928-4978-BB24-8678CAC372B9}"/>
              </a:ext>
            </a:extLst>
          </p:cNvPr>
          <p:cNvSpPr/>
          <p:nvPr/>
        </p:nvSpPr>
        <p:spPr>
          <a:xfrm>
            <a:off x="6202724" y="2156178"/>
            <a:ext cx="2340000" cy="914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err="1">
                <a:solidFill>
                  <a:schemeClr val="tx1">
                    <a:lumMod val="50000"/>
                    <a:lumOff val="50000"/>
                  </a:schemeClr>
                </a:solidFill>
              </a:rPr>
              <a:t>Critère</a:t>
            </a:r>
            <a:r>
              <a:rPr lang="en-GB" sz="1400" dirty="0">
                <a:solidFill>
                  <a:schemeClr val="tx1">
                    <a:lumMod val="50000"/>
                    <a:lumOff val="50000"/>
                  </a:schemeClr>
                </a:solidFill>
              </a:rPr>
              <a:t> </a:t>
            </a:r>
            <a:r>
              <a:rPr lang="en-GB" sz="1400" dirty="0" err="1">
                <a:solidFill>
                  <a:schemeClr val="tx1">
                    <a:lumMod val="50000"/>
                    <a:lumOff val="50000"/>
                  </a:schemeClr>
                </a:solidFill>
              </a:rPr>
              <a:t>d’évaluation</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err="1">
                <a:solidFill>
                  <a:schemeClr val="tx1">
                    <a:lumMod val="50000"/>
                    <a:lumOff val="50000"/>
                  </a:schemeClr>
                </a:solidFill>
              </a:rPr>
              <a:t>Questionaire</a:t>
            </a:r>
            <a:r>
              <a:rPr lang="en-GB" sz="1400" dirty="0">
                <a:solidFill>
                  <a:schemeClr val="tx1">
                    <a:lumMod val="50000"/>
                    <a:lumOff val="50000"/>
                  </a:schemeClr>
                </a:solidFill>
              </a:rPr>
              <a:t> après </a:t>
            </a:r>
            <a:r>
              <a:rPr lang="en-GB" sz="1400" dirty="0" err="1">
                <a:solidFill>
                  <a:schemeClr val="tx1">
                    <a:lumMod val="50000"/>
                    <a:lumOff val="50000"/>
                  </a:schemeClr>
                </a:solidFill>
              </a:rPr>
              <a:t>appel</a:t>
            </a:r>
            <a:r>
              <a:rPr lang="en-GB" sz="1400" dirty="0">
                <a:solidFill>
                  <a:schemeClr val="tx1">
                    <a:lumMod val="50000"/>
                    <a:lumOff val="50000"/>
                  </a:schemeClr>
                </a:solidFill>
              </a:rPr>
              <a:t> </a:t>
            </a:r>
            <a:r>
              <a:rPr lang="en-GB" sz="1400" dirty="0" err="1">
                <a:solidFill>
                  <a:schemeClr val="tx1">
                    <a:lumMod val="50000"/>
                    <a:lumOff val="50000"/>
                  </a:schemeClr>
                </a:solidFill>
              </a:rPr>
              <a:t>d’offre</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err="1">
                <a:solidFill>
                  <a:schemeClr val="tx1">
                    <a:lumMod val="50000"/>
                    <a:lumOff val="50000"/>
                  </a:schemeClr>
                </a:solidFill>
              </a:rPr>
              <a:t>Questionaire</a:t>
            </a:r>
            <a:r>
              <a:rPr lang="en-GB" sz="1400" dirty="0">
                <a:solidFill>
                  <a:schemeClr val="tx1">
                    <a:lumMod val="50000"/>
                    <a:lumOff val="50000"/>
                  </a:schemeClr>
                </a:solidFill>
              </a:rPr>
              <a:t> </a:t>
            </a:r>
            <a:r>
              <a:rPr lang="en-GB" sz="1400" dirty="0" err="1">
                <a:solidFill>
                  <a:schemeClr val="tx1">
                    <a:lumMod val="50000"/>
                    <a:lumOff val="50000"/>
                  </a:schemeClr>
                </a:solidFill>
              </a:rPr>
              <a:t>aprè</a:t>
            </a:r>
            <a:r>
              <a:rPr lang="en-GB" sz="1400" dirty="0">
                <a:solidFill>
                  <a:schemeClr val="tx1">
                    <a:lumMod val="50000"/>
                    <a:lumOff val="50000"/>
                  </a:schemeClr>
                </a:solidFill>
              </a:rPr>
              <a:t> 1 </a:t>
            </a:r>
            <a:r>
              <a:rPr lang="en-GB" sz="1400" dirty="0" err="1">
                <a:solidFill>
                  <a:schemeClr val="tx1">
                    <a:lumMod val="50000"/>
                    <a:lumOff val="50000"/>
                  </a:schemeClr>
                </a:solidFill>
              </a:rPr>
              <a:t>année</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Evaluation final</a:t>
            </a:r>
          </a:p>
          <a:p>
            <a:endParaRPr lang="en-GB" sz="1400" dirty="0">
              <a:solidFill>
                <a:schemeClr val="tx1">
                  <a:lumMod val="50000"/>
                  <a:lumOff val="50000"/>
                </a:schemeClr>
              </a:solidFill>
            </a:endParaRPr>
          </a:p>
        </p:txBody>
      </p:sp>
      <p:cxnSp>
        <p:nvCxnSpPr>
          <p:cNvPr id="6" name="Straight Arrow Connector 5">
            <a:extLst>
              <a:ext uri="{FF2B5EF4-FFF2-40B4-BE49-F238E27FC236}">
                <a16:creationId xmlns:a16="http://schemas.microsoft.com/office/drawing/2014/main" id="{EF75093F-C0E8-47C7-894D-B1984496CBC0}"/>
              </a:ext>
            </a:extLst>
          </p:cNvPr>
          <p:cNvCxnSpPr>
            <a:cxnSpLocks/>
          </p:cNvCxnSpPr>
          <p:nvPr/>
        </p:nvCxnSpPr>
        <p:spPr>
          <a:xfrm>
            <a:off x="1557865" y="4786263"/>
            <a:ext cx="1" cy="338405"/>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878F68-AEB2-4190-8484-B50F95FE4584}"/>
              </a:ext>
            </a:extLst>
          </p:cNvPr>
          <p:cNvCxnSpPr>
            <a:cxnSpLocks/>
          </p:cNvCxnSpPr>
          <p:nvPr/>
        </p:nvCxnSpPr>
        <p:spPr>
          <a:xfrm>
            <a:off x="4468915" y="4780749"/>
            <a:ext cx="1" cy="338405"/>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D238CFB-41CE-41C9-89FC-BDD0E8D85E7D}"/>
              </a:ext>
            </a:extLst>
          </p:cNvPr>
          <p:cNvCxnSpPr>
            <a:cxnSpLocks/>
          </p:cNvCxnSpPr>
          <p:nvPr/>
        </p:nvCxnSpPr>
        <p:spPr>
          <a:xfrm>
            <a:off x="7389771" y="4786262"/>
            <a:ext cx="1" cy="338405"/>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6B4BAB9-19BB-4C5D-953D-02070BC715CA}"/>
              </a:ext>
            </a:extLst>
          </p:cNvPr>
          <p:cNvSpPr/>
          <p:nvPr/>
        </p:nvSpPr>
        <p:spPr>
          <a:xfrm>
            <a:off x="4872309" y="3975272"/>
            <a:ext cx="2920849" cy="78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a:solidFill>
                  <a:schemeClr val="tx1">
                    <a:lumMod val="50000"/>
                    <a:lumOff val="50000"/>
                  </a:schemeClr>
                </a:solidFill>
              </a:rPr>
              <a:t>Groupe de travail </a:t>
            </a:r>
            <a:r>
              <a:rPr lang="en-GB" sz="1400" dirty="0" err="1">
                <a:solidFill>
                  <a:schemeClr val="tx1">
                    <a:lumMod val="50000"/>
                    <a:lumOff val="50000"/>
                  </a:schemeClr>
                </a:solidFill>
              </a:rPr>
              <a:t>entreprises</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Groupe de travail AP</a:t>
            </a:r>
          </a:p>
          <a:p>
            <a:pPr marL="285750" indent="-285750">
              <a:buFont typeface="Arial" panose="020B0604020202020204" pitchFamily="34" charset="0"/>
              <a:buChar char="•"/>
            </a:pPr>
            <a:r>
              <a:rPr lang="en-GB" sz="1400" dirty="0">
                <a:solidFill>
                  <a:schemeClr val="tx1">
                    <a:lumMod val="50000"/>
                    <a:lumOff val="50000"/>
                  </a:schemeClr>
                </a:solidFill>
              </a:rPr>
              <a:t>Groupe de travail OC</a:t>
            </a:r>
          </a:p>
        </p:txBody>
      </p:sp>
      <p:cxnSp>
        <p:nvCxnSpPr>
          <p:cNvPr id="29" name="Straight Connector 28">
            <a:extLst>
              <a:ext uri="{FF2B5EF4-FFF2-40B4-BE49-F238E27FC236}">
                <a16:creationId xmlns:a16="http://schemas.microsoft.com/office/drawing/2014/main" id="{53218CFE-F995-44AC-95BD-207BC837D922}"/>
              </a:ext>
            </a:extLst>
          </p:cNvPr>
          <p:cNvCxnSpPr>
            <a:cxnSpLocks/>
          </p:cNvCxnSpPr>
          <p:nvPr/>
        </p:nvCxnSpPr>
        <p:spPr>
          <a:xfrm>
            <a:off x="3002843" y="2156178"/>
            <a:ext cx="0" cy="228035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0DE70C-8B0C-4042-8C50-AAD424E43E5D}"/>
              </a:ext>
            </a:extLst>
          </p:cNvPr>
          <p:cNvSpPr/>
          <p:nvPr/>
        </p:nvSpPr>
        <p:spPr>
          <a:xfrm>
            <a:off x="9273703" y="2173479"/>
            <a:ext cx="2340000" cy="1472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a:solidFill>
                  <a:schemeClr val="tx1">
                    <a:lumMod val="50000"/>
                    <a:lumOff val="50000"/>
                  </a:schemeClr>
                </a:solidFill>
              </a:rPr>
              <a:t>Gestion du </a:t>
            </a:r>
            <a:r>
              <a:rPr lang="en-GB" sz="1400" dirty="0" err="1">
                <a:solidFill>
                  <a:schemeClr val="tx1">
                    <a:lumMod val="50000"/>
                    <a:lumOff val="50000"/>
                  </a:schemeClr>
                </a:solidFill>
              </a:rPr>
              <a:t>projet</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Steerco</a:t>
            </a:r>
          </a:p>
          <a:p>
            <a:pPr marL="285750" indent="-285750">
              <a:buFont typeface="Arial" panose="020B0604020202020204" pitchFamily="34" charset="0"/>
              <a:buChar char="•"/>
            </a:pPr>
            <a:r>
              <a:rPr lang="en-GB" sz="1400" dirty="0" err="1">
                <a:solidFill>
                  <a:schemeClr val="tx1">
                    <a:lumMod val="50000"/>
                    <a:lumOff val="50000"/>
                  </a:schemeClr>
                </a:solidFill>
              </a:rPr>
              <a:t>CCdE</a:t>
            </a:r>
            <a:endParaRPr lang="en-GB" sz="1400" dirty="0">
              <a:solidFill>
                <a:schemeClr val="tx1">
                  <a:lumMod val="50000"/>
                  <a:lumOff val="50000"/>
                </a:schemeClr>
              </a:solidFill>
            </a:endParaRPr>
          </a:p>
          <a:p>
            <a:pPr marL="285750" indent="-285750">
              <a:buFont typeface="Arial" panose="020B0604020202020204" pitchFamily="34" charset="0"/>
              <a:buChar char="•"/>
            </a:pPr>
            <a:r>
              <a:rPr lang="en-GB" sz="1400" dirty="0">
                <a:solidFill>
                  <a:schemeClr val="tx1">
                    <a:lumMod val="50000"/>
                    <a:lumOff val="50000"/>
                  </a:schemeClr>
                </a:solidFill>
              </a:rPr>
              <a:t>Commission Technique</a:t>
            </a:r>
          </a:p>
          <a:p>
            <a:pPr marL="285750" indent="-285750">
              <a:buFont typeface="Arial" panose="020B0604020202020204" pitchFamily="34" charset="0"/>
              <a:buChar char="•"/>
            </a:pPr>
            <a:endParaRPr lang="en-GB" sz="1400" dirty="0">
              <a:solidFill>
                <a:schemeClr val="tx1">
                  <a:lumMod val="50000"/>
                  <a:lumOff val="50000"/>
                </a:schemeClr>
              </a:solidFill>
            </a:endParaRPr>
          </a:p>
        </p:txBody>
      </p:sp>
      <p:cxnSp>
        <p:nvCxnSpPr>
          <p:cNvPr id="34" name="Straight Connector 33">
            <a:extLst>
              <a:ext uri="{FF2B5EF4-FFF2-40B4-BE49-F238E27FC236}">
                <a16:creationId xmlns:a16="http://schemas.microsoft.com/office/drawing/2014/main" id="{66608262-46A3-4A54-BF00-C0ABD1E9E080}"/>
              </a:ext>
            </a:extLst>
          </p:cNvPr>
          <p:cNvCxnSpPr>
            <a:cxnSpLocks/>
          </p:cNvCxnSpPr>
          <p:nvPr/>
        </p:nvCxnSpPr>
        <p:spPr>
          <a:xfrm>
            <a:off x="8907566" y="2093862"/>
            <a:ext cx="0" cy="2342671"/>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65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sz="2800" dirty="0">
                <a:solidFill>
                  <a:prstClr val="black">
                    <a:lumMod val="65000"/>
                    <a:lumOff val="35000"/>
                  </a:prstClr>
                </a:solidFill>
              </a:rPr>
              <a:t>3. </a:t>
            </a:r>
            <a:r>
              <a:rPr lang="en-GB" sz="2800" dirty="0" err="1">
                <a:solidFill>
                  <a:prstClr val="black">
                    <a:lumMod val="65000"/>
                    <a:lumOff val="35000"/>
                  </a:prstClr>
                </a:solidFill>
              </a:rPr>
              <a:t>Mise</a:t>
            </a:r>
            <a:r>
              <a:rPr lang="en-GB" sz="2800" dirty="0">
                <a:solidFill>
                  <a:prstClr val="black">
                    <a:lumMod val="65000"/>
                    <a:lumOff val="35000"/>
                  </a:prstClr>
                </a:solidFill>
              </a:rPr>
              <a:t> </a:t>
            </a:r>
            <a:r>
              <a:rPr lang="en-GB" sz="2800" dirty="0" err="1">
                <a:solidFill>
                  <a:prstClr val="black">
                    <a:lumMod val="65000"/>
                    <a:lumOff val="35000"/>
                  </a:prstClr>
                </a:solidFill>
              </a:rPr>
              <a:t>en</a:t>
            </a:r>
            <a:r>
              <a:rPr lang="en-GB" sz="2800" dirty="0">
                <a:solidFill>
                  <a:prstClr val="black">
                    <a:lumMod val="65000"/>
                    <a:lumOff val="35000"/>
                  </a:prstClr>
                </a:solidFill>
              </a:rPr>
              <a:t> oeuvre de </a:t>
            </a:r>
            <a:r>
              <a:rPr lang="en-GB" sz="2800" dirty="0" err="1">
                <a:solidFill>
                  <a:prstClr val="black">
                    <a:lumMod val="65000"/>
                    <a:lumOff val="35000"/>
                  </a:prstClr>
                </a:solidFill>
              </a:rPr>
              <a:t>l’échelle</a:t>
            </a:r>
            <a:r>
              <a:rPr lang="en-GB" sz="2800" dirty="0">
                <a:solidFill>
                  <a:prstClr val="black">
                    <a:lumMod val="65000"/>
                    <a:lumOff val="35000"/>
                  </a:prstClr>
                </a:solidFill>
              </a:rPr>
              <a:t> de performance CO2 </a:t>
            </a:r>
            <a:r>
              <a:rPr lang="en-GB" sz="2800" dirty="0" err="1">
                <a:solidFill>
                  <a:prstClr val="black">
                    <a:lumMod val="65000"/>
                    <a:lumOff val="35000"/>
                  </a:prstClr>
                </a:solidFill>
              </a:rPr>
              <a:t>en</a:t>
            </a:r>
            <a:r>
              <a:rPr lang="en-GB" sz="2800" dirty="0">
                <a:solidFill>
                  <a:prstClr val="black">
                    <a:lumMod val="65000"/>
                    <a:lumOff val="35000"/>
                  </a:prstClr>
                </a:solidFill>
              </a:rPr>
              <a:t> </a:t>
            </a:r>
            <a:r>
              <a:rPr lang="en-GB" sz="2800" dirty="0" err="1">
                <a:solidFill>
                  <a:prstClr val="black">
                    <a:lumMod val="65000"/>
                    <a:lumOff val="35000"/>
                  </a:prstClr>
                </a:solidFill>
              </a:rPr>
              <a:t>Belgique</a:t>
            </a:r>
            <a:endParaRPr lang="en-GB" dirty="0"/>
          </a:p>
        </p:txBody>
      </p:sp>
      <p:sp>
        <p:nvSpPr>
          <p:cNvPr id="4" name="Espace réservé du contenu 3"/>
          <p:cNvSpPr>
            <a:spLocks noGrp="1"/>
          </p:cNvSpPr>
          <p:nvPr>
            <p:ph sz="half" idx="13"/>
          </p:nvPr>
        </p:nvSpPr>
        <p:spPr/>
        <p:txBody>
          <a:bodyPr/>
          <a:lstStyle/>
          <a:p>
            <a:r>
              <a:rPr lang="en-GB" dirty="0"/>
              <a:t>Impact sur les </a:t>
            </a:r>
            <a:r>
              <a:rPr lang="en-GB" dirty="0" err="1"/>
              <a:t>entreprises</a:t>
            </a:r>
            <a:r>
              <a:rPr lang="en-GB" dirty="0"/>
              <a:t> </a:t>
            </a:r>
          </a:p>
        </p:txBody>
      </p:sp>
      <p:sp>
        <p:nvSpPr>
          <p:cNvPr id="2" name="Slide Number Placeholder 1"/>
          <p:cNvSpPr>
            <a:spLocks noGrp="1"/>
          </p:cNvSpPr>
          <p:nvPr>
            <p:ph type="sldNum" sz="quarter" idx="12"/>
          </p:nvPr>
        </p:nvSpPr>
        <p:spPr/>
        <p:txBody>
          <a:bodyPr/>
          <a:lstStyle/>
          <a:p>
            <a:fld id="{273D814C-4FD7-BC4C-B83F-A3593BC1E3DE}" type="slidenum">
              <a:rPr lang="fr-FR" smtClean="0"/>
              <a:pPr/>
              <a:t>29</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 name="Rectangle 4">
            <a:extLst>
              <a:ext uri="{FF2B5EF4-FFF2-40B4-BE49-F238E27FC236}">
                <a16:creationId xmlns:a16="http://schemas.microsoft.com/office/drawing/2014/main" id="{6B2E17AB-8AC7-41FE-8CF3-6A6F932FDD30}"/>
              </a:ext>
            </a:extLst>
          </p:cNvPr>
          <p:cNvSpPr/>
          <p:nvPr/>
        </p:nvSpPr>
        <p:spPr>
          <a:xfrm>
            <a:off x="332149" y="1194446"/>
            <a:ext cx="11231218" cy="5570756"/>
          </a:xfrm>
          <a:prstGeom prst="rect">
            <a:avLst/>
          </a:prstGeom>
        </p:spPr>
        <p:txBody>
          <a:bodyPr wrap="square">
            <a:spAutoFit/>
          </a:bodyPr>
          <a:lstStyle/>
          <a:p>
            <a:r>
              <a:rPr lang="fr-BE" altLang="en-US" dirty="0"/>
              <a:t>Coûts : </a:t>
            </a:r>
          </a:p>
          <a:p>
            <a:endParaRPr lang="fr-BE" altLang="en-US" dirty="0"/>
          </a:p>
          <a:p>
            <a:pPr marL="742950" lvl="1" indent="-285750">
              <a:buFont typeface="Arial" panose="020B0604020202020204" pitchFamily="34" charset="0"/>
              <a:buChar char="•"/>
            </a:pPr>
            <a:r>
              <a:rPr lang="fr-BE" altLang="en-US" dirty="0"/>
              <a:t>Contribution annuelle pour le gestionnaire de l’outil, dépendant du chiffre d’affaires (  de 85 </a:t>
            </a:r>
            <a:r>
              <a:rPr lang="fr-BE" altLang="en-US" dirty="0">
                <a:latin typeface="Calibri" panose="020F0502020204030204" pitchFamily="34" charset="0"/>
                <a:cs typeface="Calibri" panose="020F0502020204030204" pitchFamily="34" charset="0"/>
              </a:rPr>
              <a:t>€ pour les indépendants à 7.500 € pour entreprises dont chiffre d’affaires &gt; 500 mi€)</a:t>
            </a:r>
          </a:p>
          <a:p>
            <a:pPr marL="742950" lvl="1" indent="-285750">
              <a:buFont typeface="Arial" panose="020B0604020202020204" pitchFamily="34" charset="0"/>
              <a:buChar char="•"/>
            </a:pPr>
            <a:r>
              <a:rPr lang="fr-BE" altLang="en-US" dirty="0">
                <a:latin typeface="Calibri" panose="020F0502020204030204" pitchFamily="34" charset="0"/>
                <a:cs typeface="Calibri" panose="020F0502020204030204" pitchFamily="34" charset="0"/>
              </a:rPr>
              <a:t>Coût de mise en œuvre du système de gestion des émissions de CO2 (heures prestées par les employés, conseil externe, participation aux initiatives) </a:t>
            </a:r>
          </a:p>
          <a:p>
            <a:pPr marL="742950" lvl="1" indent="-285750">
              <a:buFont typeface="Arial" panose="020B0604020202020204" pitchFamily="34" charset="0"/>
              <a:buChar char="•"/>
            </a:pPr>
            <a:r>
              <a:rPr lang="fr-BE" altLang="en-US" dirty="0">
                <a:latin typeface="Calibri" panose="020F0502020204030204" pitchFamily="34" charset="0"/>
                <a:cs typeface="Calibri" panose="020F0502020204030204" pitchFamily="34" charset="0"/>
              </a:rPr>
              <a:t>Coûts d’investissement pour les mesures de réduction </a:t>
            </a:r>
          </a:p>
          <a:p>
            <a:pPr marL="742950" lvl="1" indent="-285750">
              <a:buFont typeface="Arial" panose="020B0604020202020204" pitchFamily="34" charset="0"/>
              <a:buChar char="•"/>
            </a:pPr>
            <a:r>
              <a:rPr lang="fr-BE" altLang="en-US" dirty="0">
                <a:latin typeface="Calibri" panose="020F0502020204030204" pitchFamily="34" charset="0"/>
                <a:cs typeface="Calibri" panose="020F0502020204030204" pitchFamily="34" charset="0"/>
              </a:rPr>
              <a:t>Coût annuel du certificat (2.000 – 8.000 €)</a:t>
            </a:r>
          </a:p>
          <a:p>
            <a:pPr lvl="1"/>
            <a:endParaRPr lang="fr-BE" altLang="en-US" dirty="0">
              <a:latin typeface="Calibri" panose="020F0502020204030204" pitchFamily="34" charset="0"/>
              <a:cs typeface="Calibri" panose="020F0502020204030204" pitchFamily="34" charset="0"/>
            </a:endParaRPr>
          </a:p>
          <a:p>
            <a:pPr marL="742950" lvl="1" indent="-285750">
              <a:buFont typeface="Symbol" pitchFamily="2" charset="2"/>
              <a:buChar char="Þ"/>
            </a:pPr>
            <a:r>
              <a:rPr lang="fr-BE" altLang="en-US" dirty="0">
                <a:latin typeface="Calibri" panose="020F0502020204030204" pitchFamily="34" charset="0"/>
                <a:cs typeface="Calibri" panose="020F0502020204030204" pitchFamily="34" charset="0"/>
              </a:rPr>
              <a:t>6.000 – 50.000 €  (en fonction de la taille, la complexité, le niveau, année de mise en œuvre)</a:t>
            </a:r>
          </a:p>
          <a:p>
            <a:pPr lvl="1"/>
            <a:endParaRPr lang="fr-BE" altLang="en-US" dirty="0"/>
          </a:p>
          <a:p>
            <a:r>
              <a:rPr lang="fr-BE" altLang="en-US" dirty="0"/>
              <a:t>Bénéfices : </a:t>
            </a:r>
          </a:p>
          <a:p>
            <a:endParaRPr lang="fr-BE" altLang="en-US" dirty="0"/>
          </a:p>
          <a:p>
            <a:pPr marL="742950" lvl="1" indent="-285750">
              <a:buFont typeface="Arial" panose="020B0604020202020204" pitchFamily="34" charset="0"/>
              <a:buChar char="•"/>
            </a:pPr>
            <a:r>
              <a:rPr lang="fr-BE" altLang="en-US" dirty="0"/>
              <a:t>Avantage à l’attribution des marchés publics </a:t>
            </a:r>
          </a:p>
          <a:p>
            <a:pPr marL="742950" lvl="1" indent="-285750">
              <a:buFont typeface="Arial" panose="020B0604020202020204" pitchFamily="34" charset="0"/>
              <a:buChar char="•"/>
            </a:pPr>
            <a:r>
              <a:rPr lang="fr-BE" altLang="en-US" dirty="0"/>
              <a:t>Diminution des coûts d’utilisation des matières premières, du gaz et de l’électricité grâce aux mesures de réduction </a:t>
            </a:r>
          </a:p>
          <a:p>
            <a:pPr marL="742950" lvl="1" indent="-285750">
              <a:buFont typeface="Arial" panose="020B0604020202020204" pitchFamily="34" charset="0"/>
              <a:buChar char="•"/>
            </a:pPr>
            <a:r>
              <a:rPr lang="fr-BE" altLang="en-US" dirty="0"/>
              <a:t>Autres avantages liés à la RSE (image, RH, etc.)</a:t>
            </a:r>
          </a:p>
          <a:p>
            <a:pPr marL="742950" lvl="1" indent="-285750">
              <a:buFont typeface="Arial" panose="020B0604020202020204" pitchFamily="34" charset="0"/>
              <a:buChar char="•"/>
            </a:pPr>
            <a:endParaRPr lang="fr-BE" altLang="en-US" sz="1600" dirty="0"/>
          </a:p>
          <a:p>
            <a:r>
              <a:rPr lang="fr-BE" altLang="en-US" sz="1600" dirty="0"/>
              <a:t>N.B. Les PMEs ne sont pas touchées en première instance + il existe une procédure simplifiée pour les PMEs</a:t>
            </a:r>
          </a:p>
          <a:p>
            <a:endParaRPr lang="fr-BE" altLang="en-US" dirty="0"/>
          </a:p>
        </p:txBody>
      </p:sp>
    </p:spTree>
    <p:extLst>
      <p:ext uri="{BB962C8B-B14F-4D97-AF65-F5344CB8AC3E}">
        <p14:creationId xmlns:p14="http://schemas.microsoft.com/office/powerpoint/2010/main" val="937836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TextBox 52"/>
          <p:cNvSpPr txBox="1"/>
          <p:nvPr/>
        </p:nvSpPr>
        <p:spPr>
          <a:xfrm>
            <a:off x="812646" y="325082"/>
            <a:ext cx="5389745" cy="553998"/>
          </a:xfrm>
          <a:prstGeom prst="rect">
            <a:avLst/>
          </a:prstGeom>
          <a:noFill/>
        </p:spPr>
        <p:txBody>
          <a:bodyPr wrap="none" rtlCol="0">
            <a:spAutoFit/>
          </a:bodyPr>
          <a:lstStyle/>
          <a:p>
            <a:pPr defTabSz="914217"/>
            <a:r>
              <a:rPr lang="en-US" sz="3000" b="1" spc="50" dirty="0">
                <a:solidFill>
                  <a:srgbClr val="12627A"/>
                </a:solidFill>
                <a:latin typeface="Roboto Medium" charset="0"/>
                <a:ea typeface="Roboto Medium" charset="0"/>
                <a:cs typeface="Roboto Medium" charset="0"/>
              </a:rPr>
              <a:t>ADEB-VBA </a:t>
            </a:r>
            <a:r>
              <a:rPr lang="en-US" sz="3000" b="1" spc="50" dirty="0">
                <a:solidFill>
                  <a:srgbClr val="C2B280"/>
                </a:solidFill>
                <a:latin typeface="Roboto Black" charset="0"/>
                <a:ea typeface="Roboto Black" charset="0"/>
                <a:cs typeface="Roboto Black" charset="0"/>
              </a:rPr>
              <a:t>INTRODUCTION</a:t>
            </a:r>
          </a:p>
        </p:txBody>
      </p:sp>
      <p:sp>
        <p:nvSpPr>
          <p:cNvPr id="55" name="TextBox 54"/>
          <p:cNvSpPr txBox="1"/>
          <p:nvPr/>
        </p:nvSpPr>
        <p:spPr>
          <a:xfrm>
            <a:off x="830880" y="755285"/>
            <a:ext cx="3528530" cy="307777"/>
          </a:xfrm>
          <a:prstGeom prst="rect">
            <a:avLst/>
          </a:prstGeom>
          <a:noFill/>
        </p:spPr>
        <p:txBody>
          <a:bodyPr wrap="none" rtlCol="0">
            <a:spAutoFit/>
          </a:bodyPr>
          <a:lstStyle/>
          <a:p>
            <a:pPr defTabSz="914217"/>
            <a:r>
              <a:rPr lang="en-US" sz="1400" dirty="0">
                <a:solidFill>
                  <a:srgbClr val="000000">
                    <a:lumMod val="60000"/>
                    <a:lumOff val="40000"/>
                  </a:srgbClr>
                </a:solidFill>
                <a:latin typeface="Roboto" charset="0"/>
                <a:ea typeface="Roboto" charset="0"/>
                <a:cs typeface="Roboto" charset="0"/>
              </a:rPr>
              <a:t>Echelle de prestation CO2 </a:t>
            </a:r>
            <a:r>
              <a:rPr lang="en-US" sz="1400" dirty="0" err="1">
                <a:solidFill>
                  <a:srgbClr val="000000">
                    <a:lumMod val="60000"/>
                    <a:lumOff val="40000"/>
                  </a:srgbClr>
                </a:solidFill>
                <a:latin typeface="Roboto" charset="0"/>
                <a:ea typeface="Roboto" charset="0"/>
                <a:cs typeface="Roboto" charset="0"/>
              </a:rPr>
              <a:t>Prestatieladder</a:t>
            </a:r>
            <a:endParaRPr lang="en-US" sz="1400" dirty="0">
              <a:solidFill>
                <a:srgbClr val="000000">
                  <a:lumMod val="60000"/>
                  <a:lumOff val="40000"/>
                </a:srgbClr>
              </a:solidFill>
              <a:latin typeface="Roboto" charset="0"/>
              <a:ea typeface="Roboto" charset="0"/>
              <a:cs typeface="Roboto" charset="0"/>
            </a:endParaRPr>
          </a:p>
        </p:txBody>
      </p:sp>
      <p:sp>
        <p:nvSpPr>
          <p:cNvPr id="3" name="ZoneTexte 2">
            <a:extLst>
              <a:ext uri="{FF2B5EF4-FFF2-40B4-BE49-F238E27FC236}">
                <a16:creationId xmlns:a16="http://schemas.microsoft.com/office/drawing/2014/main" id="{FC62933A-7213-4EAA-9966-8C0B311DFD21}"/>
              </a:ext>
            </a:extLst>
          </p:cNvPr>
          <p:cNvSpPr txBox="1"/>
          <p:nvPr/>
        </p:nvSpPr>
        <p:spPr>
          <a:xfrm>
            <a:off x="1894703" y="1724101"/>
            <a:ext cx="7974227" cy="369332"/>
          </a:xfrm>
          <a:prstGeom prst="rect">
            <a:avLst/>
          </a:prstGeom>
          <a:noFill/>
        </p:spPr>
        <p:txBody>
          <a:bodyPr wrap="square" rtlCol="0">
            <a:spAutoFit/>
          </a:bodyPr>
          <a:lstStyle/>
          <a:p>
            <a:r>
              <a:rPr lang="fr-FR" b="1" dirty="0"/>
              <a:t>Pourquoi une initiative de l’ADEB-VBA ?</a:t>
            </a:r>
          </a:p>
        </p:txBody>
      </p:sp>
      <p:sp>
        <p:nvSpPr>
          <p:cNvPr id="37" name="ZoneTexte 36">
            <a:extLst>
              <a:ext uri="{FF2B5EF4-FFF2-40B4-BE49-F238E27FC236}">
                <a16:creationId xmlns:a16="http://schemas.microsoft.com/office/drawing/2014/main" id="{1BD4207C-AE6F-47E6-985D-ECF798B05069}"/>
              </a:ext>
            </a:extLst>
          </p:cNvPr>
          <p:cNvSpPr txBox="1"/>
          <p:nvPr/>
        </p:nvSpPr>
        <p:spPr>
          <a:xfrm>
            <a:off x="2463114" y="2641202"/>
            <a:ext cx="7974227" cy="2031325"/>
          </a:xfrm>
          <a:prstGeom prst="rect">
            <a:avLst/>
          </a:prstGeom>
          <a:noFill/>
        </p:spPr>
        <p:txBody>
          <a:bodyPr wrap="square" rtlCol="0">
            <a:spAutoFit/>
          </a:bodyPr>
          <a:lstStyle/>
          <a:p>
            <a:r>
              <a:rPr lang="fr-FR" dirty="0"/>
              <a:t>Responsabilité sociétale des grandes entreprises</a:t>
            </a:r>
          </a:p>
          <a:p>
            <a:endParaRPr lang="fr-FR" dirty="0"/>
          </a:p>
          <a:p>
            <a:r>
              <a:rPr lang="fr-FR" dirty="0"/>
              <a:t>‘</a:t>
            </a:r>
            <a:r>
              <a:rPr lang="fr-FR" i="1" dirty="0" err="1"/>
              <a:t>Elevating</a:t>
            </a:r>
            <a:r>
              <a:rPr lang="fr-FR" i="1" dirty="0"/>
              <a:t> construction </a:t>
            </a:r>
            <a:r>
              <a:rPr lang="fr-FR" i="1" dirty="0" err="1"/>
              <a:t>together</a:t>
            </a:r>
            <a:r>
              <a:rPr lang="fr-FR" i="1" dirty="0"/>
              <a:t>’</a:t>
            </a:r>
          </a:p>
          <a:p>
            <a:endParaRPr lang="fr-FR" dirty="0"/>
          </a:p>
          <a:p>
            <a:r>
              <a:rPr lang="fr-FR" dirty="0"/>
              <a:t>Avoir un instrument unique au niveau belge</a:t>
            </a:r>
          </a:p>
          <a:p>
            <a:endParaRPr lang="fr-FR" dirty="0"/>
          </a:p>
          <a:p>
            <a:r>
              <a:rPr lang="fr-FR" dirty="0"/>
              <a:t>Applicable à toutes les entreprises et à tous les secteurs</a:t>
            </a:r>
            <a:endParaRPr lang="fr-BE" dirty="0"/>
          </a:p>
        </p:txBody>
      </p:sp>
      <p:sp>
        <p:nvSpPr>
          <p:cNvPr id="38" name="Oval 72">
            <a:extLst>
              <a:ext uri="{FF2B5EF4-FFF2-40B4-BE49-F238E27FC236}">
                <a16:creationId xmlns:a16="http://schemas.microsoft.com/office/drawing/2014/main" id="{A049366A-640D-4D50-86D4-3C437490EDC2}"/>
              </a:ext>
            </a:extLst>
          </p:cNvPr>
          <p:cNvSpPr/>
          <p:nvPr/>
        </p:nvSpPr>
        <p:spPr>
          <a:xfrm>
            <a:off x="1990689" y="2790887"/>
            <a:ext cx="111512" cy="1115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endParaRPr lang="en-US" dirty="0">
              <a:solidFill>
                <a:srgbClr val="FFFFFF"/>
              </a:solidFill>
              <a:latin typeface="Roboto Light" charset="0"/>
            </a:endParaRPr>
          </a:p>
        </p:txBody>
      </p:sp>
      <p:sp>
        <p:nvSpPr>
          <p:cNvPr id="39" name="Oval 72">
            <a:extLst>
              <a:ext uri="{FF2B5EF4-FFF2-40B4-BE49-F238E27FC236}">
                <a16:creationId xmlns:a16="http://schemas.microsoft.com/office/drawing/2014/main" id="{8A233155-7EFB-46EE-B4BD-466A4E8DCB0A}"/>
              </a:ext>
            </a:extLst>
          </p:cNvPr>
          <p:cNvSpPr/>
          <p:nvPr/>
        </p:nvSpPr>
        <p:spPr>
          <a:xfrm>
            <a:off x="1990689" y="3373244"/>
            <a:ext cx="111512" cy="1115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endParaRPr lang="en-US" dirty="0">
              <a:solidFill>
                <a:srgbClr val="FFFFFF"/>
              </a:solidFill>
              <a:latin typeface="Roboto Light" charset="0"/>
            </a:endParaRPr>
          </a:p>
        </p:txBody>
      </p:sp>
      <p:sp>
        <p:nvSpPr>
          <p:cNvPr id="40" name="Oval 72">
            <a:extLst>
              <a:ext uri="{FF2B5EF4-FFF2-40B4-BE49-F238E27FC236}">
                <a16:creationId xmlns:a16="http://schemas.microsoft.com/office/drawing/2014/main" id="{4A7C20E3-A84B-4F11-BDA7-A1628115D0FE}"/>
              </a:ext>
            </a:extLst>
          </p:cNvPr>
          <p:cNvSpPr/>
          <p:nvPr/>
        </p:nvSpPr>
        <p:spPr>
          <a:xfrm>
            <a:off x="1990689" y="3899845"/>
            <a:ext cx="111512" cy="1115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endParaRPr lang="en-US" dirty="0">
              <a:solidFill>
                <a:srgbClr val="FFFFFF"/>
              </a:solidFill>
              <a:latin typeface="Roboto Light" charset="0"/>
            </a:endParaRPr>
          </a:p>
        </p:txBody>
      </p:sp>
      <p:sp>
        <p:nvSpPr>
          <p:cNvPr id="41" name="Oval 72">
            <a:extLst>
              <a:ext uri="{FF2B5EF4-FFF2-40B4-BE49-F238E27FC236}">
                <a16:creationId xmlns:a16="http://schemas.microsoft.com/office/drawing/2014/main" id="{6256D2C4-ECED-48E8-BB9F-0A34C515427E}"/>
              </a:ext>
            </a:extLst>
          </p:cNvPr>
          <p:cNvSpPr/>
          <p:nvPr/>
        </p:nvSpPr>
        <p:spPr>
          <a:xfrm>
            <a:off x="1990689" y="4426446"/>
            <a:ext cx="111512" cy="1115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endParaRPr lang="en-US" dirty="0">
              <a:solidFill>
                <a:srgbClr val="FFFFFF"/>
              </a:solidFill>
              <a:latin typeface="Roboto Light" charset="0"/>
            </a:endParaRPr>
          </a:p>
        </p:txBody>
      </p:sp>
      <p:pic>
        <p:nvPicPr>
          <p:cNvPr id="4" name="Image 3">
            <a:extLst>
              <a:ext uri="{FF2B5EF4-FFF2-40B4-BE49-F238E27FC236}">
                <a16:creationId xmlns:a16="http://schemas.microsoft.com/office/drawing/2014/main" id="{4E3E02BA-A884-4096-848C-CE61BD3DDDAB}"/>
              </a:ext>
            </a:extLst>
          </p:cNvPr>
          <p:cNvPicPr>
            <a:picLocks noChangeAspect="1"/>
          </p:cNvPicPr>
          <p:nvPr/>
        </p:nvPicPr>
        <p:blipFill>
          <a:blip r:embed="rId3"/>
          <a:stretch>
            <a:fillRect/>
          </a:stretch>
        </p:blipFill>
        <p:spPr>
          <a:xfrm>
            <a:off x="750076" y="5939481"/>
            <a:ext cx="693605" cy="693605"/>
          </a:xfrm>
          <a:prstGeom prst="rect">
            <a:avLst/>
          </a:prstGeom>
        </p:spPr>
      </p:pic>
    </p:spTree>
    <p:extLst>
      <p:ext uri="{BB962C8B-B14F-4D97-AF65-F5344CB8AC3E}">
        <p14:creationId xmlns:p14="http://schemas.microsoft.com/office/powerpoint/2010/main" val="3342211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3. </a:t>
            </a:r>
            <a:r>
              <a:rPr lang="en-GB" dirty="0" err="1"/>
              <a:t>Implementatie</a:t>
            </a:r>
            <a:r>
              <a:rPr lang="en-GB" dirty="0"/>
              <a:t> CO2-Prestatieladder in </a:t>
            </a:r>
            <a:r>
              <a:rPr lang="en-GB" dirty="0" err="1"/>
              <a:t>Belgie</a:t>
            </a:r>
            <a:endParaRPr lang="en-GB" dirty="0"/>
          </a:p>
        </p:txBody>
      </p:sp>
      <p:sp>
        <p:nvSpPr>
          <p:cNvPr id="4" name="Espace réservé du contenu 3"/>
          <p:cNvSpPr>
            <a:spLocks noGrp="1"/>
          </p:cNvSpPr>
          <p:nvPr>
            <p:ph sz="half" idx="13"/>
          </p:nvPr>
        </p:nvSpPr>
        <p:spPr/>
        <p:txBody>
          <a:bodyPr/>
          <a:lstStyle/>
          <a:p>
            <a:r>
              <a:rPr lang="en-GB" dirty="0"/>
              <a:t>Impact </a:t>
            </a:r>
            <a:r>
              <a:rPr lang="en-GB" dirty="0" err="1"/>
              <a:t>bedrijven</a:t>
            </a:r>
            <a:endParaRPr lang="en-GB" dirty="0"/>
          </a:p>
        </p:txBody>
      </p:sp>
      <p:sp>
        <p:nvSpPr>
          <p:cNvPr id="2" name="Slide Number Placeholder 1"/>
          <p:cNvSpPr>
            <a:spLocks noGrp="1"/>
          </p:cNvSpPr>
          <p:nvPr>
            <p:ph type="sldNum" sz="quarter" idx="12"/>
          </p:nvPr>
        </p:nvSpPr>
        <p:spPr/>
        <p:txBody>
          <a:bodyPr/>
          <a:lstStyle/>
          <a:p>
            <a:fld id="{273D814C-4FD7-BC4C-B83F-A3593BC1E3DE}" type="slidenum">
              <a:rPr lang="fr-FR" smtClean="0"/>
              <a:pPr/>
              <a:t>30</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 name="Rectangle 4">
            <a:extLst>
              <a:ext uri="{FF2B5EF4-FFF2-40B4-BE49-F238E27FC236}">
                <a16:creationId xmlns:a16="http://schemas.microsoft.com/office/drawing/2014/main" id="{6B2E17AB-8AC7-41FE-8CF3-6A6F932FDD30}"/>
              </a:ext>
            </a:extLst>
          </p:cNvPr>
          <p:cNvSpPr/>
          <p:nvPr/>
        </p:nvSpPr>
        <p:spPr>
          <a:xfrm>
            <a:off x="431540" y="1481837"/>
            <a:ext cx="11231218" cy="5016758"/>
          </a:xfrm>
          <a:prstGeom prst="rect">
            <a:avLst/>
          </a:prstGeom>
        </p:spPr>
        <p:txBody>
          <a:bodyPr wrap="square">
            <a:spAutoFit/>
          </a:bodyPr>
          <a:lstStyle/>
          <a:p>
            <a:r>
              <a:rPr lang="nl-NL" altLang="en-US" dirty="0"/>
              <a:t>Kosten : </a:t>
            </a:r>
          </a:p>
          <a:p>
            <a:endParaRPr lang="nl-NL" altLang="en-US" dirty="0"/>
          </a:p>
          <a:p>
            <a:pPr marL="742950" lvl="1" indent="-285750">
              <a:buFont typeface="Arial" panose="020B0604020202020204" pitchFamily="34" charset="0"/>
              <a:buChar char="•"/>
            </a:pPr>
            <a:r>
              <a:rPr lang="nl-NL" altLang="en-US" dirty="0"/>
              <a:t>Jaarlijkse bijdrage schemabeheerder afhankelijk van omzet ( 85 </a:t>
            </a:r>
            <a:r>
              <a:rPr lang="nl-NL" altLang="en-US" dirty="0">
                <a:latin typeface="Calibri" panose="020F0502020204030204" pitchFamily="34" charset="0"/>
                <a:cs typeface="Calibri" panose="020F0502020204030204" pitchFamily="34" charset="0"/>
              </a:rPr>
              <a:t>€ eenmanszaak – 7.500 € omzet &gt; 500 mi€)</a:t>
            </a:r>
          </a:p>
          <a:p>
            <a:pPr marL="742950" lvl="1" indent="-285750">
              <a:buFont typeface="Arial" panose="020B0604020202020204" pitchFamily="34" charset="0"/>
              <a:buChar char="•"/>
            </a:pPr>
            <a:r>
              <a:rPr lang="nl-NL" altLang="en-US" dirty="0">
                <a:latin typeface="Calibri" panose="020F0502020204030204" pitchFamily="34" charset="0"/>
                <a:cs typeface="Calibri" panose="020F0502020204030204" pitchFamily="34" charset="0"/>
              </a:rPr>
              <a:t>Implementatiekosten CO2-managementsysteem (uren werknemer, extern advies, participatie initiatieven)</a:t>
            </a:r>
          </a:p>
          <a:p>
            <a:pPr marL="742950" lvl="1" indent="-285750">
              <a:buFont typeface="Arial" panose="020B0604020202020204" pitchFamily="34" charset="0"/>
              <a:buChar char="•"/>
            </a:pPr>
            <a:r>
              <a:rPr lang="nl-NL" altLang="en-US" dirty="0">
                <a:latin typeface="Calibri" panose="020F0502020204030204" pitchFamily="34" charset="0"/>
                <a:cs typeface="Calibri" panose="020F0502020204030204" pitchFamily="34" charset="0"/>
              </a:rPr>
              <a:t>Investeringskosten voor reductiemaatregelen</a:t>
            </a:r>
          </a:p>
          <a:p>
            <a:pPr marL="742950" lvl="1" indent="-285750">
              <a:buFont typeface="Arial" panose="020B0604020202020204" pitchFamily="34" charset="0"/>
              <a:buChar char="•"/>
            </a:pPr>
            <a:r>
              <a:rPr lang="nl-NL" altLang="en-US" dirty="0">
                <a:latin typeface="Calibri" panose="020F0502020204030204" pitchFamily="34" charset="0"/>
                <a:cs typeface="Calibri" panose="020F0502020204030204" pitchFamily="34" charset="0"/>
              </a:rPr>
              <a:t>Jaarlijkse kost voor certificatie (2.000 – 8.000 €)</a:t>
            </a:r>
          </a:p>
          <a:p>
            <a:pPr lvl="1"/>
            <a:endParaRPr lang="nl-NL" altLang="en-US" dirty="0">
              <a:latin typeface="Calibri" panose="020F0502020204030204" pitchFamily="34" charset="0"/>
              <a:cs typeface="Calibri" panose="020F0502020204030204" pitchFamily="34" charset="0"/>
            </a:endParaRPr>
          </a:p>
          <a:p>
            <a:pPr lvl="1"/>
            <a:r>
              <a:rPr lang="nl-NL" altLang="en-US" dirty="0">
                <a:latin typeface="Calibri" panose="020F0502020204030204" pitchFamily="34" charset="0"/>
                <a:cs typeface="Calibri" panose="020F0502020204030204" pitchFamily="34" charset="0"/>
              </a:rPr>
              <a:t>=&gt; 6.000 – 50.000 € afhankelijk van (grootte, complexiteit, niveau, jaar implementatie)   </a:t>
            </a:r>
            <a:endParaRPr lang="nl-NL" altLang="en-US" dirty="0"/>
          </a:p>
          <a:p>
            <a:pPr lvl="1"/>
            <a:endParaRPr lang="nl-NL" altLang="en-US" dirty="0"/>
          </a:p>
          <a:p>
            <a:r>
              <a:rPr lang="nl-NL" altLang="en-US" dirty="0"/>
              <a:t>Baten : </a:t>
            </a:r>
          </a:p>
          <a:p>
            <a:endParaRPr lang="nl-NL" altLang="en-US" dirty="0"/>
          </a:p>
          <a:p>
            <a:pPr marL="742950" lvl="1" indent="-285750">
              <a:buFont typeface="Arial" panose="020B0604020202020204" pitchFamily="34" charset="0"/>
              <a:buChar char="•"/>
            </a:pPr>
            <a:r>
              <a:rPr lang="nl-NL" altLang="en-US" dirty="0"/>
              <a:t>Gunningsvoordeel verkregen bij overheidsopdrachten</a:t>
            </a:r>
          </a:p>
          <a:p>
            <a:pPr marL="742950" lvl="1" indent="-285750">
              <a:buFont typeface="Arial" panose="020B0604020202020204" pitchFamily="34" charset="0"/>
              <a:buChar char="•"/>
            </a:pPr>
            <a:r>
              <a:rPr lang="nl-NL" altLang="en-US" dirty="0"/>
              <a:t>Vermindering kosten brandstof-, gas- en elektriciteitsverbruik door reductiemaatregelen</a:t>
            </a:r>
          </a:p>
          <a:p>
            <a:pPr marL="742950" lvl="1" indent="-285750">
              <a:buFont typeface="Arial" panose="020B0604020202020204" pitchFamily="34" charset="0"/>
              <a:buChar char="•"/>
            </a:pPr>
            <a:r>
              <a:rPr lang="nl-NL" altLang="en-US" dirty="0"/>
              <a:t>Andere CSR gerelateerde voordelen (imago, HR, etc. )</a:t>
            </a:r>
          </a:p>
          <a:p>
            <a:pPr lvl="1"/>
            <a:endParaRPr lang="nl-NL" altLang="en-US" dirty="0"/>
          </a:p>
          <a:p>
            <a:endParaRPr lang="nl-NL" altLang="en-US" sz="1600" dirty="0"/>
          </a:p>
          <a:p>
            <a:r>
              <a:rPr lang="nl-NL" altLang="en-US" sz="1600" dirty="0"/>
              <a:t>N.B. </a:t>
            </a:r>
            <a:r>
              <a:rPr lang="nl-NL" altLang="en-US" sz="1600" dirty="0" err="1"/>
              <a:t>KMO’s</a:t>
            </a:r>
            <a:r>
              <a:rPr lang="nl-NL" altLang="en-US" sz="1600" dirty="0"/>
              <a:t> worden in eerste instantie niet </a:t>
            </a:r>
            <a:r>
              <a:rPr lang="nl-NL" altLang="en-US" sz="1600" dirty="0" err="1"/>
              <a:t>geïmpacteerd</a:t>
            </a:r>
            <a:r>
              <a:rPr lang="nl-NL" altLang="en-US" sz="1600" dirty="0"/>
              <a:t> + er bestaat een vereenvoudigde procedure voor </a:t>
            </a:r>
            <a:r>
              <a:rPr lang="nl-NL" altLang="en-US" sz="1600" dirty="0" err="1"/>
              <a:t>KMO’s</a:t>
            </a:r>
            <a:endParaRPr lang="nl-NL" altLang="en-US" sz="1600" dirty="0"/>
          </a:p>
          <a:p>
            <a:endParaRPr lang="nl-NL" altLang="en-US" dirty="0"/>
          </a:p>
        </p:txBody>
      </p:sp>
    </p:spTree>
    <p:extLst>
      <p:ext uri="{BB962C8B-B14F-4D97-AF65-F5344CB8AC3E}">
        <p14:creationId xmlns:p14="http://schemas.microsoft.com/office/powerpoint/2010/main" val="1593929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D049D7-167E-4A82-A6A4-3558979EC48A}"/>
              </a:ext>
            </a:extLst>
          </p:cNvPr>
          <p:cNvSpPr>
            <a:spLocks noGrp="1"/>
          </p:cNvSpPr>
          <p:nvPr>
            <p:ph idx="1"/>
          </p:nvPr>
        </p:nvSpPr>
        <p:spPr/>
        <p:txBody>
          <a:bodyPr/>
          <a:lstStyle/>
          <a:p>
            <a:r>
              <a:rPr lang="en-GB" dirty="0"/>
              <a:t>Landing page </a:t>
            </a:r>
            <a:r>
              <a:rPr lang="en-GB" dirty="0" err="1"/>
              <a:t>maken</a:t>
            </a:r>
            <a:endParaRPr lang="en-GB" dirty="0"/>
          </a:p>
          <a:p>
            <a:r>
              <a:rPr lang="en-GB" dirty="0"/>
              <a:t>Helpdesk: </a:t>
            </a:r>
          </a:p>
          <a:p>
            <a:pPr lvl="1"/>
            <a:r>
              <a:rPr lang="en-GB" dirty="0">
                <a:hlinkClick r:id="rId2"/>
              </a:rPr>
              <a:t>jan@co2logic.com</a:t>
            </a:r>
            <a:r>
              <a:rPr lang="en-GB" dirty="0"/>
              <a:t> / 0494/18 02 87</a:t>
            </a:r>
          </a:p>
          <a:p>
            <a:pPr lvl="1"/>
            <a:r>
              <a:rPr lang="en-GB" dirty="0">
                <a:hlinkClick r:id="rId3"/>
              </a:rPr>
              <a:t>jeroen@co2logic.com</a:t>
            </a:r>
            <a:r>
              <a:rPr lang="en-GB" dirty="0"/>
              <a:t> / 0475/25 91 06</a:t>
            </a:r>
          </a:p>
          <a:p>
            <a:pPr lvl="1"/>
            <a:r>
              <a:rPr lang="en-GB" dirty="0">
                <a:hlinkClick r:id="rId4"/>
              </a:rPr>
              <a:t>tosca@co2logic.com</a:t>
            </a:r>
            <a:r>
              <a:rPr lang="en-GB" dirty="0"/>
              <a:t> / 0479/76 62 00</a:t>
            </a:r>
          </a:p>
          <a:p>
            <a:r>
              <a:rPr lang="en-GB" dirty="0" err="1"/>
              <a:t>Werkgroep</a:t>
            </a:r>
            <a:r>
              <a:rPr lang="en-GB" dirty="0"/>
              <a:t> </a:t>
            </a:r>
            <a:r>
              <a:rPr lang="en-GB" dirty="0" err="1"/>
              <a:t>Bedrijven</a:t>
            </a:r>
            <a:r>
              <a:rPr lang="en-GB" dirty="0"/>
              <a:t>: pollev.com/</a:t>
            </a:r>
            <a:r>
              <a:rPr lang="en-GB" dirty="0" err="1"/>
              <a:t>janjanssen</a:t>
            </a:r>
            <a:endParaRPr lang="en-GB" dirty="0"/>
          </a:p>
          <a:p>
            <a:r>
              <a:rPr lang="en-GB" dirty="0" err="1"/>
              <a:t>Begeleiding</a:t>
            </a:r>
            <a:r>
              <a:rPr lang="en-GB" dirty="0"/>
              <a:t> </a:t>
            </a:r>
            <a:r>
              <a:rPr lang="en-GB" dirty="0" err="1"/>
              <a:t>nodig</a:t>
            </a:r>
            <a:r>
              <a:rPr lang="en-GB" dirty="0"/>
              <a:t> ? </a:t>
            </a:r>
            <a:r>
              <a:rPr lang="en-GB" dirty="0" err="1"/>
              <a:t>Contacteer</a:t>
            </a:r>
            <a:r>
              <a:rPr lang="en-GB" dirty="0"/>
              <a:t> </a:t>
            </a:r>
            <a:r>
              <a:rPr lang="en-GB" dirty="0" err="1"/>
              <a:t>mij</a:t>
            </a:r>
            <a:r>
              <a:rPr lang="en-GB" dirty="0"/>
              <a:t>: jan@co2logic.com</a:t>
            </a:r>
          </a:p>
        </p:txBody>
      </p:sp>
      <p:sp>
        <p:nvSpPr>
          <p:cNvPr id="3" name="Slide Number Placeholder 2">
            <a:extLst>
              <a:ext uri="{FF2B5EF4-FFF2-40B4-BE49-F238E27FC236}">
                <a16:creationId xmlns:a16="http://schemas.microsoft.com/office/drawing/2014/main" id="{6DB5A21B-1EA4-4F82-A49A-298E05D7556A}"/>
              </a:ext>
            </a:extLst>
          </p:cNvPr>
          <p:cNvSpPr>
            <a:spLocks noGrp="1"/>
          </p:cNvSpPr>
          <p:nvPr>
            <p:ph type="sldNum" sz="quarter" idx="12"/>
          </p:nvPr>
        </p:nvSpPr>
        <p:spPr/>
        <p:txBody>
          <a:bodyPr/>
          <a:lstStyle/>
          <a:p>
            <a:fld id="{273D814C-4FD7-BC4C-B83F-A3593BC1E3DE}" type="slidenum">
              <a:rPr lang="fr-FR" smtClean="0"/>
              <a:pPr/>
              <a:t>31</a:t>
            </a:fld>
            <a:endParaRPr lang="fr-FR"/>
          </a:p>
        </p:txBody>
      </p:sp>
      <p:sp>
        <p:nvSpPr>
          <p:cNvPr id="4" name="Title 3">
            <a:extLst>
              <a:ext uri="{FF2B5EF4-FFF2-40B4-BE49-F238E27FC236}">
                <a16:creationId xmlns:a16="http://schemas.microsoft.com/office/drawing/2014/main" id="{84E1314B-4D06-4E14-85D8-982379BF5560}"/>
              </a:ext>
            </a:extLst>
          </p:cNvPr>
          <p:cNvSpPr>
            <a:spLocks noGrp="1"/>
          </p:cNvSpPr>
          <p:nvPr>
            <p:ph type="title"/>
          </p:nvPr>
        </p:nvSpPr>
        <p:spPr/>
        <p:txBody>
          <a:bodyPr/>
          <a:lstStyle/>
          <a:p>
            <a:r>
              <a:rPr lang="en-GB" dirty="0"/>
              <a:t>3. </a:t>
            </a:r>
            <a:r>
              <a:rPr lang="en-GB" dirty="0" err="1"/>
              <a:t>Implementatie</a:t>
            </a:r>
            <a:r>
              <a:rPr lang="en-GB" dirty="0"/>
              <a:t> CO2-Prestatieladder in </a:t>
            </a:r>
            <a:r>
              <a:rPr lang="en-GB" dirty="0" err="1"/>
              <a:t>Belgie</a:t>
            </a:r>
            <a:endParaRPr lang="en-GB" dirty="0"/>
          </a:p>
        </p:txBody>
      </p:sp>
      <p:sp>
        <p:nvSpPr>
          <p:cNvPr id="5" name="Content Placeholder 4">
            <a:extLst>
              <a:ext uri="{FF2B5EF4-FFF2-40B4-BE49-F238E27FC236}">
                <a16:creationId xmlns:a16="http://schemas.microsoft.com/office/drawing/2014/main" id="{9F9C44A8-25EE-4426-B252-65DE0E7236B9}"/>
              </a:ext>
            </a:extLst>
          </p:cNvPr>
          <p:cNvSpPr>
            <a:spLocks noGrp="1"/>
          </p:cNvSpPr>
          <p:nvPr>
            <p:ph sz="half" idx="13"/>
          </p:nvPr>
        </p:nvSpPr>
        <p:spPr/>
        <p:txBody>
          <a:bodyPr/>
          <a:lstStyle/>
          <a:p>
            <a:r>
              <a:rPr lang="en-GB" dirty="0"/>
              <a:t>Next steps</a:t>
            </a:r>
          </a:p>
        </p:txBody>
      </p:sp>
    </p:spTree>
    <p:extLst>
      <p:ext uri="{BB962C8B-B14F-4D97-AF65-F5344CB8AC3E}">
        <p14:creationId xmlns:p14="http://schemas.microsoft.com/office/powerpoint/2010/main" val="1584510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D049D7-167E-4A82-A6A4-3558979EC48A}"/>
              </a:ext>
            </a:extLst>
          </p:cNvPr>
          <p:cNvSpPr>
            <a:spLocks noGrp="1"/>
          </p:cNvSpPr>
          <p:nvPr>
            <p:ph idx="1"/>
          </p:nvPr>
        </p:nvSpPr>
        <p:spPr/>
        <p:txBody>
          <a:bodyPr/>
          <a:lstStyle/>
          <a:p>
            <a:r>
              <a:rPr lang="en-GB" dirty="0"/>
              <a:t>Landing page (site web)</a:t>
            </a:r>
          </a:p>
          <a:p>
            <a:r>
              <a:rPr lang="en-GB" dirty="0"/>
              <a:t>Helpdesk: </a:t>
            </a:r>
          </a:p>
          <a:p>
            <a:pPr lvl="1"/>
            <a:r>
              <a:rPr lang="en-GB" dirty="0">
                <a:hlinkClick r:id="rId2"/>
              </a:rPr>
              <a:t>jan@co2logic.com</a:t>
            </a:r>
            <a:r>
              <a:rPr lang="en-GB" dirty="0"/>
              <a:t> / 0494/18 02 87</a:t>
            </a:r>
          </a:p>
          <a:p>
            <a:pPr lvl="1"/>
            <a:r>
              <a:rPr lang="en-GB" dirty="0">
                <a:hlinkClick r:id="rId3"/>
              </a:rPr>
              <a:t>jeroen@co2logic.com</a:t>
            </a:r>
            <a:r>
              <a:rPr lang="en-GB" dirty="0"/>
              <a:t> / 0475/25 91 06</a:t>
            </a:r>
          </a:p>
          <a:p>
            <a:pPr lvl="1"/>
            <a:r>
              <a:rPr lang="en-GB" dirty="0">
                <a:hlinkClick r:id="rId4"/>
              </a:rPr>
              <a:t>tosca@co2logic.com</a:t>
            </a:r>
            <a:r>
              <a:rPr lang="en-GB" dirty="0"/>
              <a:t> / 0479/76 62 00</a:t>
            </a:r>
          </a:p>
          <a:p>
            <a:r>
              <a:rPr lang="en-GB" dirty="0"/>
              <a:t>Groupe de travail </a:t>
            </a:r>
            <a:r>
              <a:rPr lang="en-GB" dirty="0" err="1"/>
              <a:t>entreprises</a:t>
            </a:r>
            <a:r>
              <a:rPr lang="en-GB" dirty="0"/>
              <a:t> : pollev.com/</a:t>
            </a:r>
            <a:r>
              <a:rPr lang="en-GB" dirty="0" err="1"/>
              <a:t>janjanssen</a:t>
            </a:r>
            <a:endParaRPr lang="en-GB" dirty="0"/>
          </a:p>
          <a:p>
            <a:r>
              <a:rPr lang="en-GB" dirty="0" err="1"/>
              <a:t>Besoin</a:t>
            </a:r>
            <a:r>
              <a:rPr lang="en-GB" dirty="0"/>
              <a:t> </a:t>
            </a:r>
            <a:r>
              <a:rPr lang="en-GB" dirty="0" err="1"/>
              <a:t>d’accompagnement</a:t>
            </a:r>
            <a:r>
              <a:rPr lang="en-GB" dirty="0"/>
              <a:t>? </a:t>
            </a:r>
            <a:r>
              <a:rPr lang="en-GB" dirty="0" err="1"/>
              <a:t>Contactez-moi</a:t>
            </a:r>
            <a:r>
              <a:rPr lang="en-GB" dirty="0"/>
              <a:t>: </a:t>
            </a:r>
            <a:r>
              <a:rPr lang="en-GB" dirty="0">
                <a:hlinkClick r:id="rId2"/>
              </a:rPr>
              <a:t>jan@co2logic.com</a:t>
            </a:r>
            <a:r>
              <a:rPr lang="en-GB" dirty="0"/>
              <a:t> / 0494/18 02 87</a:t>
            </a:r>
          </a:p>
        </p:txBody>
      </p:sp>
      <p:sp>
        <p:nvSpPr>
          <p:cNvPr id="3" name="Slide Number Placeholder 2">
            <a:extLst>
              <a:ext uri="{FF2B5EF4-FFF2-40B4-BE49-F238E27FC236}">
                <a16:creationId xmlns:a16="http://schemas.microsoft.com/office/drawing/2014/main" id="{6DB5A21B-1EA4-4F82-A49A-298E05D7556A}"/>
              </a:ext>
            </a:extLst>
          </p:cNvPr>
          <p:cNvSpPr>
            <a:spLocks noGrp="1"/>
          </p:cNvSpPr>
          <p:nvPr>
            <p:ph type="sldNum" sz="quarter" idx="12"/>
          </p:nvPr>
        </p:nvSpPr>
        <p:spPr/>
        <p:txBody>
          <a:bodyPr/>
          <a:lstStyle/>
          <a:p>
            <a:fld id="{273D814C-4FD7-BC4C-B83F-A3593BC1E3DE}" type="slidenum">
              <a:rPr lang="fr-FR" smtClean="0"/>
              <a:pPr/>
              <a:t>32</a:t>
            </a:fld>
            <a:endParaRPr lang="fr-FR"/>
          </a:p>
        </p:txBody>
      </p:sp>
      <p:sp>
        <p:nvSpPr>
          <p:cNvPr id="4" name="Title 3">
            <a:extLst>
              <a:ext uri="{FF2B5EF4-FFF2-40B4-BE49-F238E27FC236}">
                <a16:creationId xmlns:a16="http://schemas.microsoft.com/office/drawing/2014/main" id="{84E1314B-4D06-4E14-85D8-982379BF5560}"/>
              </a:ext>
            </a:extLst>
          </p:cNvPr>
          <p:cNvSpPr>
            <a:spLocks noGrp="1"/>
          </p:cNvSpPr>
          <p:nvPr>
            <p:ph type="title"/>
          </p:nvPr>
        </p:nvSpPr>
        <p:spPr>
          <a:xfrm>
            <a:off x="207264" y="97974"/>
            <a:ext cx="10604762" cy="619698"/>
          </a:xfrm>
        </p:spPr>
        <p:txBody>
          <a:bodyPr/>
          <a:lstStyle/>
          <a:p>
            <a:r>
              <a:rPr lang="en-GB" dirty="0">
                <a:solidFill>
                  <a:prstClr val="black">
                    <a:lumMod val="65000"/>
                    <a:lumOff val="35000"/>
                  </a:prstClr>
                </a:solidFill>
              </a:rPr>
              <a:t>3. Mise en oeuvre de </a:t>
            </a:r>
            <a:r>
              <a:rPr lang="en-GB" dirty="0" err="1">
                <a:solidFill>
                  <a:prstClr val="black">
                    <a:lumMod val="65000"/>
                    <a:lumOff val="35000"/>
                  </a:prstClr>
                </a:solidFill>
              </a:rPr>
              <a:t>l’échelle</a:t>
            </a:r>
            <a:r>
              <a:rPr lang="en-GB" dirty="0">
                <a:solidFill>
                  <a:prstClr val="black">
                    <a:lumMod val="65000"/>
                    <a:lumOff val="35000"/>
                  </a:prstClr>
                </a:solidFill>
              </a:rPr>
              <a:t> de performance CO2 en </a:t>
            </a:r>
            <a:r>
              <a:rPr lang="en-GB" dirty="0" err="1">
                <a:solidFill>
                  <a:prstClr val="black">
                    <a:lumMod val="65000"/>
                    <a:lumOff val="35000"/>
                  </a:prstClr>
                </a:solidFill>
              </a:rPr>
              <a:t>Belgique</a:t>
            </a:r>
            <a:endParaRPr lang="en-GB" dirty="0"/>
          </a:p>
        </p:txBody>
      </p:sp>
      <p:sp>
        <p:nvSpPr>
          <p:cNvPr id="5" name="Content Placeholder 4">
            <a:extLst>
              <a:ext uri="{FF2B5EF4-FFF2-40B4-BE49-F238E27FC236}">
                <a16:creationId xmlns:a16="http://schemas.microsoft.com/office/drawing/2014/main" id="{9F9C44A8-25EE-4426-B252-65DE0E7236B9}"/>
              </a:ext>
            </a:extLst>
          </p:cNvPr>
          <p:cNvSpPr>
            <a:spLocks noGrp="1"/>
          </p:cNvSpPr>
          <p:nvPr>
            <p:ph sz="half" idx="13"/>
          </p:nvPr>
        </p:nvSpPr>
        <p:spPr/>
        <p:txBody>
          <a:bodyPr/>
          <a:lstStyle/>
          <a:p>
            <a:r>
              <a:rPr lang="en-GB" dirty="0"/>
              <a:t>Next steps</a:t>
            </a:r>
          </a:p>
        </p:txBody>
      </p:sp>
    </p:spTree>
    <p:extLst>
      <p:ext uri="{BB962C8B-B14F-4D97-AF65-F5344CB8AC3E}">
        <p14:creationId xmlns:p14="http://schemas.microsoft.com/office/powerpoint/2010/main" val="1654863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4"/>
          <p:cNvGrpSpPr/>
          <p:nvPr/>
        </p:nvGrpSpPr>
        <p:grpSpPr>
          <a:xfrm>
            <a:off x="4507293" y="2008166"/>
            <a:ext cx="4247704" cy="3095600"/>
            <a:chOff x="4859338" y="2133600"/>
            <a:chExt cx="3816350" cy="2736850"/>
          </a:xfrm>
          <a:effectLst>
            <a:outerShdw blurRad="50800" dist="76200" dir="2700000" algn="tl" rotWithShape="0">
              <a:prstClr val="black">
                <a:alpha val="40000"/>
              </a:prstClr>
            </a:outerShdw>
          </a:effectLst>
        </p:grpSpPr>
        <p:grpSp>
          <p:nvGrpSpPr>
            <p:cNvPr id="7" name="Group 21"/>
            <p:cNvGrpSpPr>
              <a:grpSpLocks/>
            </p:cNvGrpSpPr>
            <p:nvPr/>
          </p:nvGrpSpPr>
          <p:grpSpPr bwMode="auto">
            <a:xfrm>
              <a:off x="4859338" y="2133600"/>
              <a:ext cx="3816350" cy="2736850"/>
              <a:chOff x="458713" y="1396466"/>
              <a:chExt cx="3312368" cy="2160240"/>
            </a:xfrm>
          </p:grpSpPr>
          <p:sp>
            <p:nvSpPr>
              <p:cNvPr id="9" name="Rectangle 7"/>
              <p:cNvSpPr>
                <a:spLocks noChangeArrowheads="1"/>
              </p:cNvSpPr>
              <p:nvPr/>
            </p:nvSpPr>
            <p:spPr bwMode="auto">
              <a:xfrm>
                <a:off x="458713" y="1396466"/>
                <a:ext cx="3312368" cy="2160240"/>
              </a:xfrm>
              <a:prstGeom prst="rect">
                <a:avLst/>
              </a:prstGeom>
              <a:solidFill>
                <a:schemeClr val="bg1"/>
              </a:solidFill>
              <a:ln w="12700">
                <a:solidFill>
                  <a:schemeClr val="bg1">
                    <a:lumMod val="95000"/>
                  </a:schemeClr>
                </a:solidFill>
                <a:miter lim="800000"/>
                <a:headEnd/>
                <a:tailEnd/>
              </a:ln>
              <a:effectLst>
                <a:outerShdw blurRad="50800" dist="38100" dir="2700000" algn="tl" rotWithShape="0">
                  <a:srgbClr val="000000">
                    <a:alpha val="39999"/>
                  </a:srgbClr>
                </a:outerShdw>
              </a:effec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GB" altLang="fr-FR" sz="1800">
                  <a:solidFill>
                    <a:srgbClr val="FFFFFF"/>
                  </a:solidFill>
                </a:endParaRPr>
              </a:p>
            </p:txBody>
          </p:sp>
          <p:sp>
            <p:nvSpPr>
              <p:cNvPr id="10" name="Text Placeholder 3"/>
              <p:cNvSpPr txBox="1">
                <a:spLocks/>
              </p:cNvSpPr>
              <p:nvPr/>
            </p:nvSpPr>
            <p:spPr bwMode="auto">
              <a:xfrm>
                <a:off x="530423" y="1468474"/>
                <a:ext cx="3168650" cy="18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tabLst>
                    <a:tab pos="358775" algn="l"/>
                  </a:tabLst>
                  <a:defRPr sz="3200">
                    <a:solidFill>
                      <a:schemeClr val="tx1"/>
                    </a:solidFill>
                    <a:latin typeface="Arial" charset="0"/>
                  </a:defRPr>
                </a:lvl1pPr>
                <a:lvl2pPr marL="742950" indent="-285750">
                  <a:spcBef>
                    <a:spcPct val="20000"/>
                  </a:spcBef>
                  <a:buChar char="–"/>
                  <a:tabLst>
                    <a:tab pos="358775" algn="l"/>
                  </a:tabLst>
                  <a:defRPr sz="2800">
                    <a:solidFill>
                      <a:schemeClr val="tx1"/>
                    </a:solidFill>
                    <a:latin typeface="Arial" charset="0"/>
                  </a:defRPr>
                </a:lvl2pPr>
                <a:lvl3pPr marL="1143000" indent="-228600">
                  <a:spcBef>
                    <a:spcPct val="20000"/>
                  </a:spcBef>
                  <a:buChar char="•"/>
                  <a:tabLst>
                    <a:tab pos="358775" algn="l"/>
                  </a:tabLst>
                  <a:defRPr sz="2400">
                    <a:solidFill>
                      <a:schemeClr val="tx1"/>
                    </a:solidFill>
                    <a:latin typeface="Arial" charset="0"/>
                  </a:defRPr>
                </a:lvl3pPr>
                <a:lvl4pPr marL="1600200" indent="-228600">
                  <a:spcBef>
                    <a:spcPct val="20000"/>
                  </a:spcBef>
                  <a:buChar char="–"/>
                  <a:tabLst>
                    <a:tab pos="358775" algn="l"/>
                  </a:tabLst>
                  <a:defRPr sz="2000">
                    <a:solidFill>
                      <a:schemeClr val="tx1"/>
                    </a:solidFill>
                    <a:latin typeface="Arial" charset="0"/>
                  </a:defRPr>
                </a:lvl4pPr>
                <a:lvl5pPr marL="2057400" indent="-228600">
                  <a:spcBef>
                    <a:spcPct val="20000"/>
                  </a:spcBef>
                  <a:buChar char="»"/>
                  <a:tabLst>
                    <a:tab pos="3587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3587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3587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3587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358775" algn="l"/>
                  </a:tabLst>
                  <a:defRPr sz="2000">
                    <a:solidFill>
                      <a:schemeClr val="tx1"/>
                    </a:solidFill>
                    <a:latin typeface="Arial" charset="0"/>
                  </a:defRPr>
                </a:lvl9pPr>
              </a:lstStyle>
              <a:p>
                <a:pPr eaLnBrk="1" hangingPunct="1">
                  <a:lnSpc>
                    <a:spcPct val="125000"/>
                  </a:lnSpc>
                  <a:spcBef>
                    <a:spcPct val="0"/>
                  </a:spcBef>
                  <a:buFontTx/>
                  <a:buNone/>
                </a:pPr>
                <a:r>
                  <a:rPr lang="en-GB" altLang="en-US" sz="1400" b="1" dirty="0">
                    <a:solidFill>
                      <a:schemeClr val="tx1">
                        <a:lumMod val="65000"/>
                        <a:lumOff val="35000"/>
                      </a:schemeClr>
                    </a:solidFill>
                    <a:latin typeface="+mn-lt"/>
                  </a:rPr>
                  <a:t>Jan Janssen</a:t>
                </a:r>
              </a:p>
              <a:p>
                <a:pPr eaLnBrk="1" hangingPunct="1">
                  <a:lnSpc>
                    <a:spcPct val="125000"/>
                  </a:lnSpc>
                  <a:spcBef>
                    <a:spcPct val="0"/>
                  </a:spcBef>
                  <a:buFontTx/>
                  <a:buNone/>
                </a:pPr>
                <a:r>
                  <a:rPr lang="en-GB" altLang="en-US" sz="1400" b="1" dirty="0">
                    <a:solidFill>
                      <a:schemeClr val="tx1">
                        <a:lumMod val="65000"/>
                        <a:lumOff val="35000"/>
                      </a:schemeClr>
                    </a:solidFill>
                    <a:latin typeface="+mn-lt"/>
                  </a:rPr>
                  <a:t>Project Director</a:t>
                </a:r>
              </a:p>
              <a:p>
                <a:pPr eaLnBrk="1" hangingPunct="1">
                  <a:lnSpc>
                    <a:spcPct val="125000"/>
                  </a:lnSpc>
                  <a:spcBef>
                    <a:spcPct val="0"/>
                  </a:spcBef>
                  <a:buFontTx/>
                  <a:buNone/>
                </a:pPr>
                <a:endParaRPr lang="en-GB" altLang="en-US" sz="1200" dirty="0">
                  <a:solidFill>
                    <a:schemeClr val="tx1">
                      <a:lumMod val="65000"/>
                      <a:lumOff val="35000"/>
                    </a:schemeClr>
                  </a:solidFill>
                  <a:latin typeface="+mn-lt"/>
                </a:endParaRPr>
              </a:p>
              <a:p>
                <a:pPr eaLnBrk="1" hangingPunct="1">
                  <a:spcBef>
                    <a:spcPct val="0"/>
                  </a:spcBef>
                  <a:buFontTx/>
                  <a:buNone/>
                </a:pP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Tel: </a:t>
                </a:r>
                <a:r>
                  <a:rPr lang="en-US" altLang="en-US" sz="1200" dirty="0">
                    <a:solidFill>
                      <a:schemeClr val="tx1">
                        <a:lumMod val="65000"/>
                        <a:lumOff val="35000"/>
                      </a:schemeClr>
                    </a:solidFill>
                    <a:latin typeface="+mn-lt"/>
                  </a:rPr>
                  <a:t>+32 </a:t>
                </a:r>
                <a:r>
                  <a:rPr lang="nl-BE" altLang="en-US" sz="1200" dirty="0">
                    <a:solidFill>
                      <a:schemeClr val="tx1">
                        <a:lumMod val="65000"/>
                        <a:lumOff val="35000"/>
                      </a:schemeClr>
                    </a:solidFill>
                    <a:latin typeface="+mn-lt"/>
                  </a:rPr>
                  <a:t>494 180 287</a:t>
                </a: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E-Mail: jan@CO2logic.com</a:t>
                </a:r>
              </a:p>
              <a:p>
                <a:pPr>
                  <a:spcBef>
                    <a:spcPct val="0"/>
                  </a:spcBef>
                  <a:buFontTx/>
                  <a:buNone/>
                </a:pP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Address: CO2logic SA/NV</a:t>
                </a:r>
              </a:p>
              <a:p>
                <a:pPr>
                  <a:spcBef>
                    <a:spcPct val="0"/>
                  </a:spcBef>
                  <a:buFontTx/>
                  <a:buNone/>
                </a:pPr>
                <a:r>
                  <a:rPr lang="en-GB" altLang="en-US" sz="1200" dirty="0">
                    <a:solidFill>
                      <a:schemeClr val="tx1">
                        <a:lumMod val="65000"/>
                        <a:lumOff val="35000"/>
                      </a:schemeClr>
                    </a:solidFill>
                    <a:latin typeface="+mn-lt"/>
                  </a:rPr>
                  <a:t>Rue des </a:t>
                </a:r>
                <a:r>
                  <a:rPr lang="en-GB" altLang="en-US" sz="1200" dirty="0" err="1">
                    <a:solidFill>
                      <a:schemeClr val="tx1">
                        <a:lumMod val="65000"/>
                        <a:lumOff val="35000"/>
                      </a:schemeClr>
                    </a:solidFill>
                    <a:latin typeface="+mn-lt"/>
                  </a:rPr>
                  <a:t>Tanneurs</a:t>
                </a:r>
                <a:r>
                  <a:rPr lang="en-GB" altLang="en-US" sz="1200" dirty="0">
                    <a:solidFill>
                      <a:schemeClr val="tx1">
                        <a:lumMod val="65000"/>
                        <a:lumOff val="35000"/>
                      </a:schemeClr>
                    </a:solidFill>
                    <a:latin typeface="+mn-lt"/>
                  </a:rPr>
                  <a:t> 60a</a:t>
                </a:r>
              </a:p>
              <a:p>
                <a:pPr>
                  <a:spcBef>
                    <a:spcPct val="0"/>
                  </a:spcBef>
                  <a:buFontTx/>
                  <a:buNone/>
                </a:pPr>
                <a:r>
                  <a:rPr lang="en-GB" altLang="en-US" sz="1200" dirty="0">
                    <a:solidFill>
                      <a:schemeClr val="tx1">
                        <a:lumMod val="65000"/>
                        <a:lumOff val="35000"/>
                      </a:schemeClr>
                    </a:solidFill>
                    <a:latin typeface="+mn-lt"/>
                  </a:rPr>
                  <a:t>B-1000 </a:t>
                </a:r>
              </a:p>
              <a:p>
                <a:pPr>
                  <a:spcBef>
                    <a:spcPct val="0"/>
                  </a:spcBef>
                  <a:buFontTx/>
                  <a:buNone/>
                </a:pPr>
                <a:r>
                  <a:rPr lang="en-GB" altLang="en-US" sz="1200" dirty="0">
                    <a:solidFill>
                      <a:schemeClr val="tx1">
                        <a:lumMod val="65000"/>
                        <a:lumOff val="35000"/>
                      </a:schemeClr>
                    </a:solidFill>
                    <a:latin typeface="+mn-lt"/>
                  </a:rPr>
                  <a:t>Brussels</a:t>
                </a:r>
              </a:p>
              <a:p>
                <a:pPr>
                  <a:spcBef>
                    <a:spcPct val="0"/>
                  </a:spcBef>
                  <a:buFontTx/>
                  <a:buNone/>
                </a:pPr>
                <a:endParaRPr lang="en-GB" altLang="en-US" sz="1200" dirty="0">
                  <a:solidFill>
                    <a:schemeClr val="tx1">
                      <a:lumMod val="65000"/>
                      <a:lumOff val="35000"/>
                    </a:schemeClr>
                  </a:solidFill>
                  <a:latin typeface="+mn-lt"/>
                </a:endParaRPr>
              </a:p>
              <a:p>
                <a:pPr>
                  <a:spcBef>
                    <a:spcPct val="0"/>
                  </a:spcBef>
                  <a:buFontTx/>
                  <a:buNone/>
                </a:pPr>
                <a:r>
                  <a:rPr lang="en-GB" altLang="en-US" sz="1200" dirty="0" err="1">
                    <a:solidFill>
                      <a:schemeClr val="tx1">
                        <a:lumMod val="65000"/>
                        <a:lumOff val="35000"/>
                      </a:schemeClr>
                    </a:solidFill>
                    <a:latin typeface="+mn-lt"/>
                  </a:rPr>
                  <a:t>Youtube</a:t>
                </a:r>
                <a:r>
                  <a:rPr lang="en-GB" altLang="en-US" sz="1200" dirty="0">
                    <a:solidFill>
                      <a:schemeClr val="tx1">
                        <a:lumMod val="65000"/>
                        <a:lumOff val="35000"/>
                      </a:schemeClr>
                    </a:solidFill>
                    <a:latin typeface="+mn-lt"/>
                  </a:rPr>
                  <a:t>: </a:t>
                </a:r>
                <a:r>
                  <a:rPr lang="fr-FR" sz="1200" u="sng" dirty="0">
                    <a:latin typeface="+mn-lt"/>
                    <a:hlinkClick r:id="rId2"/>
                  </a:rPr>
                  <a:t>www.youtube.com/co2logic</a:t>
                </a:r>
                <a:endParaRPr lang="fr-FR" sz="1200" u="sng" dirty="0">
                  <a:latin typeface="+mn-lt"/>
                </a:endParaRPr>
              </a:p>
              <a:p>
                <a:pPr>
                  <a:spcBef>
                    <a:spcPct val="0"/>
                  </a:spcBef>
                  <a:buFontTx/>
                  <a:buNone/>
                </a:pPr>
                <a:endParaRPr lang="en-GB" altLang="en-US" sz="1200" dirty="0">
                  <a:solidFill>
                    <a:schemeClr val="tx1">
                      <a:lumMod val="65000"/>
                      <a:lumOff val="35000"/>
                    </a:schemeClr>
                  </a:solidFill>
                </a:endParaRPr>
              </a:p>
              <a:p>
                <a:pPr>
                  <a:spcBef>
                    <a:spcPct val="0"/>
                  </a:spcBef>
                  <a:buFontTx/>
                  <a:buNone/>
                </a:pPr>
                <a:endParaRPr lang="en-GB" altLang="en-US" sz="1200" dirty="0">
                  <a:solidFill>
                    <a:srgbClr val="A4001D"/>
                  </a:solidFill>
                </a:endParaRPr>
              </a:p>
              <a:p>
                <a:pPr>
                  <a:spcBef>
                    <a:spcPct val="0"/>
                  </a:spcBef>
                  <a:buFontTx/>
                  <a:buNone/>
                </a:pPr>
                <a:endParaRPr lang="en-GB" altLang="en-US" dirty="0">
                  <a:solidFill>
                    <a:srgbClr val="000000"/>
                  </a:solidFill>
                </a:endParaRPr>
              </a:p>
            </p:txBody>
          </p:sp>
        </p:gr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060" y="2265329"/>
              <a:ext cx="924380" cy="443591"/>
            </a:xfrm>
            <a:prstGeom prst="rect">
              <a:avLst/>
            </a:prstGeom>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p:nvPicPr>
        <p:blipFill rotWithShape="1">
          <a:blip r:embed="rId4"/>
          <a:srcRect t="8893"/>
          <a:stretch/>
        </p:blipFill>
        <p:spPr>
          <a:xfrm>
            <a:off x="9031808" y="2008166"/>
            <a:ext cx="2265178" cy="3095600"/>
          </a:xfrm>
          <a:prstGeom prst="rect">
            <a:avLst/>
          </a:prstGeom>
        </p:spPr>
      </p:pic>
      <p:sp>
        <p:nvSpPr>
          <p:cNvPr id="2" name="Slide Number Placeholder 1"/>
          <p:cNvSpPr>
            <a:spLocks noGrp="1"/>
          </p:cNvSpPr>
          <p:nvPr>
            <p:ph type="sldNum" sz="quarter" idx="11"/>
          </p:nvPr>
        </p:nvSpPr>
        <p:spPr/>
        <p:txBody>
          <a:bodyPr/>
          <a:lstStyle/>
          <a:p>
            <a:fld id="{273D814C-4FD7-BC4C-B83F-A3593BC1E3DE}" type="slidenum">
              <a:rPr lang="fr-FR" smtClean="0"/>
              <a:pPr/>
              <a:t>33</a:t>
            </a:fld>
            <a:endParaRPr lang="fr-FR"/>
          </a:p>
        </p:txBody>
      </p:sp>
      <p:sp>
        <p:nvSpPr>
          <p:cNvPr id="11" name="Titre 2"/>
          <p:cNvSpPr txBox="1">
            <a:spLocks/>
          </p:cNvSpPr>
          <p:nvPr/>
        </p:nvSpPr>
        <p:spPr>
          <a:xfrm>
            <a:off x="207264" y="97974"/>
            <a:ext cx="10314432" cy="619698"/>
          </a:xfrm>
          <a:prstGeom prst="rect">
            <a:avLst/>
          </a:prstGeom>
        </p:spPr>
        <p:txBody>
          <a:bodyPr/>
          <a:lstStyle>
            <a:lvl1pPr algn="l" defTabSz="914400" rtl="0" eaLnBrk="1" latinLnBrk="0" hangingPunct="1">
              <a:lnSpc>
                <a:spcPct val="90000"/>
              </a:lnSpc>
              <a:spcBef>
                <a:spcPct val="0"/>
              </a:spcBef>
              <a:buNone/>
              <a:defRPr sz="3200" b="1" kern="1200" baseline="0">
                <a:solidFill>
                  <a:schemeClr val="tx1">
                    <a:lumMod val="65000"/>
                    <a:lumOff val="35000"/>
                  </a:schemeClr>
                </a:solidFill>
                <a:latin typeface="Calibri Light"/>
                <a:ea typeface="+mj-ea"/>
                <a:cs typeface="+mj-cs"/>
              </a:defRPr>
            </a:lvl1pPr>
          </a:lstStyle>
          <a:p>
            <a:r>
              <a:rPr lang="fr-FR" i="1" dirty="0"/>
              <a:t>Merci !</a:t>
            </a:r>
          </a:p>
        </p:txBody>
      </p:sp>
    </p:spTree>
    <p:extLst>
      <p:ext uri="{BB962C8B-B14F-4D97-AF65-F5344CB8AC3E}">
        <p14:creationId xmlns:p14="http://schemas.microsoft.com/office/powerpoint/2010/main" val="4287285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4"/>
          <p:cNvGrpSpPr/>
          <p:nvPr/>
        </p:nvGrpSpPr>
        <p:grpSpPr>
          <a:xfrm>
            <a:off x="4507293" y="2008166"/>
            <a:ext cx="4247704" cy="3095600"/>
            <a:chOff x="4859338" y="2133600"/>
            <a:chExt cx="3816350" cy="2736850"/>
          </a:xfrm>
          <a:effectLst>
            <a:outerShdw blurRad="50800" dist="76200" dir="2700000" algn="tl" rotWithShape="0">
              <a:prstClr val="black">
                <a:alpha val="40000"/>
              </a:prstClr>
            </a:outerShdw>
          </a:effectLst>
        </p:grpSpPr>
        <p:grpSp>
          <p:nvGrpSpPr>
            <p:cNvPr id="7" name="Group 21"/>
            <p:cNvGrpSpPr>
              <a:grpSpLocks/>
            </p:cNvGrpSpPr>
            <p:nvPr/>
          </p:nvGrpSpPr>
          <p:grpSpPr bwMode="auto">
            <a:xfrm>
              <a:off x="4859338" y="2133600"/>
              <a:ext cx="3816350" cy="2736850"/>
              <a:chOff x="458713" y="1396466"/>
              <a:chExt cx="3312368" cy="2160240"/>
            </a:xfrm>
          </p:grpSpPr>
          <p:sp>
            <p:nvSpPr>
              <p:cNvPr id="9" name="Rectangle 7"/>
              <p:cNvSpPr>
                <a:spLocks noChangeArrowheads="1"/>
              </p:cNvSpPr>
              <p:nvPr/>
            </p:nvSpPr>
            <p:spPr bwMode="auto">
              <a:xfrm>
                <a:off x="458713" y="1396466"/>
                <a:ext cx="3312368" cy="2160240"/>
              </a:xfrm>
              <a:prstGeom prst="rect">
                <a:avLst/>
              </a:prstGeom>
              <a:solidFill>
                <a:schemeClr val="bg1"/>
              </a:solidFill>
              <a:ln w="12700">
                <a:solidFill>
                  <a:schemeClr val="bg1">
                    <a:lumMod val="95000"/>
                  </a:schemeClr>
                </a:solidFill>
                <a:miter lim="800000"/>
                <a:headEnd/>
                <a:tailEnd/>
              </a:ln>
              <a:effectLst>
                <a:outerShdw blurRad="50800" dist="38100" dir="2700000" algn="tl" rotWithShape="0">
                  <a:srgbClr val="000000">
                    <a:alpha val="39999"/>
                  </a:srgbClr>
                </a:outerShdw>
              </a:effec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GB" altLang="fr-FR" sz="1800">
                  <a:solidFill>
                    <a:srgbClr val="FFFFFF"/>
                  </a:solidFill>
                </a:endParaRPr>
              </a:p>
            </p:txBody>
          </p:sp>
          <p:sp>
            <p:nvSpPr>
              <p:cNvPr id="10" name="Text Placeholder 3"/>
              <p:cNvSpPr txBox="1">
                <a:spLocks/>
              </p:cNvSpPr>
              <p:nvPr/>
            </p:nvSpPr>
            <p:spPr bwMode="auto">
              <a:xfrm>
                <a:off x="530423" y="1468474"/>
                <a:ext cx="3168650" cy="18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tabLst>
                    <a:tab pos="358775" algn="l"/>
                  </a:tabLst>
                  <a:defRPr sz="3200">
                    <a:solidFill>
                      <a:schemeClr val="tx1"/>
                    </a:solidFill>
                    <a:latin typeface="Arial" charset="0"/>
                  </a:defRPr>
                </a:lvl1pPr>
                <a:lvl2pPr marL="742950" indent="-285750">
                  <a:spcBef>
                    <a:spcPct val="20000"/>
                  </a:spcBef>
                  <a:buChar char="–"/>
                  <a:tabLst>
                    <a:tab pos="358775" algn="l"/>
                  </a:tabLst>
                  <a:defRPr sz="2800">
                    <a:solidFill>
                      <a:schemeClr val="tx1"/>
                    </a:solidFill>
                    <a:latin typeface="Arial" charset="0"/>
                  </a:defRPr>
                </a:lvl2pPr>
                <a:lvl3pPr marL="1143000" indent="-228600">
                  <a:spcBef>
                    <a:spcPct val="20000"/>
                  </a:spcBef>
                  <a:buChar char="•"/>
                  <a:tabLst>
                    <a:tab pos="358775" algn="l"/>
                  </a:tabLst>
                  <a:defRPr sz="2400">
                    <a:solidFill>
                      <a:schemeClr val="tx1"/>
                    </a:solidFill>
                    <a:latin typeface="Arial" charset="0"/>
                  </a:defRPr>
                </a:lvl3pPr>
                <a:lvl4pPr marL="1600200" indent="-228600">
                  <a:spcBef>
                    <a:spcPct val="20000"/>
                  </a:spcBef>
                  <a:buChar char="–"/>
                  <a:tabLst>
                    <a:tab pos="358775" algn="l"/>
                  </a:tabLst>
                  <a:defRPr sz="2000">
                    <a:solidFill>
                      <a:schemeClr val="tx1"/>
                    </a:solidFill>
                    <a:latin typeface="Arial" charset="0"/>
                  </a:defRPr>
                </a:lvl4pPr>
                <a:lvl5pPr marL="2057400" indent="-228600">
                  <a:spcBef>
                    <a:spcPct val="20000"/>
                  </a:spcBef>
                  <a:buChar char="»"/>
                  <a:tabLst>
                    <a:tab pos="3587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3587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3587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3587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358775" algn="l"/>
                  </a:tabLst>
                  <a:defRPr sz="2000">
                    <a:solidFill>
                      <a:schemeClr val="tx1"/>
                    </a:solidFill>
                    <a:latin typeface="Arial" charset="0"/>
                  </a:defRPr>
                </a:lvl9pPr>
              </a:lstStyle>
              <a:p>
                <a:pPr eaLnBrk="1" hangingPunct="1">
                  <a:lnSpc>
                    <a:spcPct val="125000"/>
                  </a:lnSpc>
                  <a:spcBef>
                    <a:spcPct val="0"/>
                  </a:spcBef>
                  <a:buFontTx/>
                  <a:buNone/>
                </a:pPr>
                <a:r>
                  <a:rPr lang="en-GB" altLang="en-US" sz="1400" b="1" dirty="0">
                    <a:solidFill>
                      <a:schemeClr val="tx1">
                        <a:lumMod val="65000"/>
                        <a:lumOff val="35000"/>
                      </a:schemeClr>
                    </a:solidFill>
                    <a:latin typeface="+mn-lt"/>
                  </a:rPr>
                  <a:t>Jan Janssen</a:t>
                </a:r>
              </a:p>
              <a:p>
                <a:pPr eaLnBrk="1" hangingPunct="1">
                  <a:lnSpc>
                    <a:spcPct val="125000"/>
                  </a:lnSpc>
                  <a:spcBef>
                    <a:spcPct val="0"/>
                  </a:spcBef>
                  <a:buFontTx/>
                  <a:buNone/>
                </a:pPr>
                <a:r>
                  <a:rPr lang="en-GB" altLang="en-US" sz="1400" b="1" dirty="0">
                    <a:solidFill>
                      <a:schemeClr val="tx1">
                        <a:lumMod val="65000"/>
                        <a:lumOff val="35000"/>
                      </a:schemeClr>
                    </a:solidFill>
                    <a:latin typeface="+mn-lt"/>
                  </a:rPr>
                  <a:t>Project Director</a:t>
                </a:r>
              </a:p>
              <a:p>
                <a:pPr eaLnBrk="1" hangingPunct="1">
                  <a:lnSpc>
                    <a:spcPct val="125000"/>
                  </a:lnSpc>
                  <a:spcBef>
                    <a:spcPct val="0"/>
                  </a:spcBef>
                  <a:buFontTx/>
                  <a:buNone/>
                </a:pPr>
                <a:endParaRPr lang="en-GB" altLang="en-US" sz="1200" dirty="0">
                  <a:solidFill>
                    <a:schemeClr val="tx1">
                      <a:lumMod val="65000"/>
                      <a:lumOff val="35000"/>
                    </a:schemeClr>
                  </a:solidFill>
                  <a:latin typeface="+mn-lt"/>
                </a:endParaRPr>
              </a:p>
              <a:p>
                <a:pPr eaLnBrk="1" hangingPunct="1">
                  <a:spcBef>
                    <a:spcPct val="0"/>
                  </a:spcBef>
                  <a:buFontTx/>
                  <a:buNone/>
                </a:pP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Tel: </a:t>
                </a:r>
                <a:r>
                  <a:rPr lang="en-US" altLang="en-US" sz="1200" dirty="0">
                    <a:solidFill>
                      <a:schemeClr val="tx1">
                        <a:lumMod val="65000"/>
                        <a:lumOff val="35000"/>
                      </a:schemeClr>
                    </a:solidFill>
                    <a:latin typeface="+mn-lt"/>
                  </a:rPr>
                  <a:t>+32 </a:t>
                </a:r>
                <a:r>
                  <a:rPr lang="nl-BE" altLang="en-US" sz="1200" dirty="0">
                    <a:solidFill>
                      <a:schemeClr val="tx1">
                        <a:lumMod val="65000"/>
                        <a:lumOff val="35000"/>
                      </a:schemeClr>
                    </a:solidFill>
                    <a:latin typeface="+mn-lt"/>
                  </a:rPr>
                  <a:t>494 180 287</a:t>
                </a: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E-Mail: jan@CO2logic.com</a:t>
                </a:r>
              </a:p>
              <a:p>
                <a:pPr>
                  <a:spcBef>
                    <a:spcPct val="0"/>
                  </a:spcBef>
                  <a:buFontTx/>
                  <a:buNone/>
                </a:pPr>
                <a:endParaRPr lang="en-GB" altLang="en-US" sz="1200" dirty="0">
                  <a:solidFill>
                    <a:schemeClr val="tx1">
                      <a:lumMod val="65000"/>
                      <a:lumOff val="35000"/>
                    </a:schemeClr>
                  </a:solidFill>
                  <a:latin typeface="+mn-lt"/>
                </a:endParaRPr>
              </a:p>
              <a:p>
                <a:pPr>
                  <a:spcBef>
                    <a:spcPct val="0"/>
                  </a:spcBef>
                  <a:buFontTx/>
                  <a:buNone/>
                </a:pPr>
                <a:r>
                  <a:rPr lang="en-GB" altLang="en-US" sz="1200" dirty="0">
                    <a:solidFill>
                      <a:schemeClr val="tx1">
                        <a:lumMod val="65000"/>
                        <a:lumOff val="35000"/>
                      </a:schemeClr>
                    </a:solidFill>
                    <a:latin typeface="+mn-lt"/>
                  </a:rPr>
                  <a:t>Address: CO2logic SA/NV</a:t>
                </a:r>
              </a:p>
              <a:p>
                <a:pPr>
                  <a:spcBef>
                    <a:spcPct val="0"/>
                  </a:spcBef>
                  <a:buFontTx/>
                  <a:buNone/>
                </a:pPr>
                <a:r>
                  <a:rPr lang="en-GB" altLang="en-US" sz="1200" dirty="0">
                    <a:solidFill>
                      <a:schemeClr val="tx1">
                        <a:lumMod val="65000"/>
                        <a:lumOff val="35000"/>
                      </a:schemeClr>
                    </a:solidFill>
                    <a:latin typeface="+mn-lt"/>
                  </a:rPr>
                  <a:t>Rue des </a:t>
                </a:r>
                <a:r>
                  <a:rPr lang="en-GB" altLang="en-US" sz="1200" dirty="0" err="1">
                    <a:solidFill>
                      <a:schemeClr val="tx1">
                        <a:lumMod val="65000"/>
                        <a:lumOff val="35000"/>
                      </a:schemeClr>
                    </a:solidFill>
                    <a:latin typeface="+mn-lt"/>
                  </a:rPr>
                  <a:t>Tanneurs</a:t>
                </a:r>
                <a:r>
                  <a:rPr lang="en-GB" altLang="en-US" sz="1200" dirty="0">
                    <a:solidFill>
                      <a:schemeClr val="tx1">
                        <a:lumMod val="65000"/>
                        <a:lumOff val="35000"/>
                      </a:schemeClr>
                    </a:solidFill>
                    <a:latin typeface="+mn-lt"/>
                  </a:rPr>
                  <a:t> 60a</a:t>
                </a:r>
              </a:p>
              <a:p>
                <a:pPr>
                  <a:spcBef>
                    <a:spcPct val="0"/>
                  </a:spcBef>
                  <a:buFontTx/>
                  <a:buNone/>
                </a:pPr>
                <a:r>
                  <a:rPr lang="en-GB" altLang="en-US" sz="1200" dirty="0">
                    <a:solidFill>
                      <a:schemeClr val="tx1">
                        <a:lumMod val="65000"/>
                        <a:lumOff val="35000"/>
                      </a:schemeClr>
                    </a:solidFill>
                    <a:latin typeface="+mn-lt"/>
                  </a:rPr>
                  <a:t>B-1000 </a:t>
                </a:r>
              </a:p>
              <a:p>
                <a:pPr>
                  <a:spcBef>
                    <a:spcPct val="0"/>
                  </a:spcBef>
                  <a:buFontTx/>
                  <a:buNone/>
                </a:pPr>
                <a:r>
                  <a:rPr lang="en-GB" altLang="en-US" sz="1200" dirty="0">
                    <a:solidFill>
                      <a:schemeClr val="tx1">
                        <a:lumMod val="65000"/>
                        <a:lumOff val="35000"/>
                      </a:schemeClr>
                    </a:solidFill>
                    <a:latin typeface="+mn-lt"/>
                  </a:rPr>
                  <a:t>Brussels</a:t>
                </a:r>
              </a:p>
              <a:p>
                <a:pPr>
                  <a:spcBef>
                    <a:spcPct val="0"/>
                  </a:spcBef>
                  <a:buFontTx/>
                  <a:buNone/>
                </a:pPr>
                <a:endParaRPr lang="en-GB" altLang="en-US" sz="1200" dirty="0">
                  <a:solidFill>
                    <a:schemeClr val="tx1">
                      <a:lumMod val="65000"/>
                      <a:lumOff val="35000"/>
                    </a:schemeClr>
                  </a:solidFill>
                  <a:latin typeface="+mn-lt"/>
                </a:endParaRPr>
              </a:p>
              <a:p>
                <a:pPr>
                  <a:spcBef>
                    <a:spcPct val="0"/>
                  </a:spcBef>
                  <a:buFontTx/>
                  <a:buNone/>
                </a:pPr>
                <a:r>
                  <a:rPr lang="en-GB" altLang="en-US" sz="1200" dirty="0" err="1">
                    <a:solidFill>
                      <a:schemeClr val="tx1">
                        <a:lumMod val="65000"/>
                        <a:lumOff val="35000"/>
                      </a:schemeClr>
                    </a:solidFill>
                    <a:latin typeface="+mn-lt"/>
                  </a:rPr>
                  <a:t>Youtube</a:t>
                </a:r>
                <a:r>
                  <a:rPr lang="en-GB" altLang="en-US" sz="1200" dirty="0">
                    <a:solidFill>
                      <a:schemeClr val="tx1">
                        <a:lumMod val="65000"/>
                        <a:lumOff val="35000"/>
                      </a:schemeClr>
                    </a:solidFill>
                    <a:latin typeface="+mn-lt"/>
                  </a:rPr>
                  <a:t>: </a:t>
                </a:r>
                <a:r>
                  <a:rPr lang="fr-FR" sz="1200" u="sng" dirty="0">
                    <a:latin typeface="+mn-lt"/>
                    <a:hlinkClick r:id="rId2"/>
                  </a:rPr>
                  <a:t>www.youtube.com/co2logic</a:t>
                </a:r>
                <a:endParaRPr lang="fr-FR" sz="1200" u="sng" dirty="0">
                  <a:latin typeface="+mn-lt"/>
                </a:endParaRPr>
              </a:p>
              <a:p>
                <a:pPr>
                  <a:spcBef>
                    <a:spcPct val="0"/>
                  </a:spcBef>
                  <a:buFontTx/>
                  <a:buNone/>
                </a:pPr>
                <a:endParaRPr lang="en-GB" altLang="en-US" sz="1200" dirty="0">
                  <a:solidFill>
                    <a:schemeClr val="tx1">
                      <a:lumMod val="65000"/>
                      <a:lumOff val="35000"/>
                    </a:schemeClr>
                  </a:solidFill>
                </a:endParaRPr>
              </a:p>
              <a:p>
                <a:pPr>
                  <a:spcBef>
                    <a:spcPct val="0"/>
                  </a:spcBef>
                  <a:buFontTx/>
                  <a:buNone/>
                </a:pPr>
                <a:endParaRPr lang="en-GB" altLang="en-US" sz="1200" dirty="0">
                  <a:solidFill>
                    <a:srgbClr val="A4001D"/>
                  </a:solidFill>
                </a:endParaRPr>
              </a:p>
              <a:p>
                <a:pPr>
                  <a:spcBef>
                    <a:spcPct val="0"/>
                  </a:spcBef>
                  <a:buFontTx/>
                  <a:buNone/>
                </a:pPr>
                <a:endParaRPr lang="en-GB" altLang="en-US" dirty="0">
                  <a:solidFill>
                    <a:srgbClr val="000000"/>
                  </a:solidFill>
                </a:endParaRPr>
              </a:p>
            </p:txBody>
          </p:sp>
        </p:gr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060" y="2265329"/>
              <a:ext cx="924380" cy="443591"/>
            </a:xfrm>
            <a:prstGeom prst="rect">
              <a:avLst/>
            </a:prstGeom>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p:nvPicPr>
        <p:blipFill rotWithShape="1">
          <a:blip r:embed="rId4"/>
          <a:srcRect t="8893"/>
          <a:stretch/>
        </p:blipFill>
        <p:spPr>
          <a:xfrm>
            <a:off x="9031808" y="2008166"/>
            <a:ext cx="2265178" cy="3095600"/>
          </a:xfrm>
          <a:prstGeom prst="rect">
            <a:avLst/>
          </a:prstGeom>
        </p:spPr>
      </p:pic>
      <p:sp>
        <p:nvSpPr>
          <p:cNvPr id="2" name="Slide Number Placeholder 1"/>
          <p:cNvSpPr>
            <a:spLocks noGrp="1"/>
          </p:cNvSpPr>
          <p:nvPr>
            <p:ph type="sldNum" sz="quarter" idx="11"/>
          </p:nvPr>
        </p:nvSpPr>
        <p:spPr/>
        <p:txBody>
          <a:bodyPr/>
          <a:lstStyle/>
          <a:p>
            <a:fld id="{273D814C-4FD7-BC4C-B83F-A3593BC1E3DE}" type="slidenum">
              <a:rPr lang="fr-FR" smtClean="0"/>
              <a:pPr/>
              <a:t>34</a:t>
            </a:fld>
            <a:endParaRPr lang="fr-FR"/>
          </a:p>
        </p:txBody>
      </p:sp>
      <p:sp>
        <p:nvSpPr>
          <p:cNvPr id="11" name="Titre 2"/>
          <p:cNvSpPr txBox="1">
            <a:spLocks/>
          </p:cNvSpPr>
          <p:nvPr/>
        </p:nvSpPr>
        <p:spPr>
          <a:xfrm>
            <a:off x="207264" y="97974"/>
            <a:ext cx="10314432" cy="619698"/>
          </a:xfrm>
          <a:prstGeom prst="rect">
            <a:avLst/>
          </a:prstGeom>
        </p:spPr>
        <p:txBody>
          <a:bodyPr/>
          <a:lstStyle>
            <a:lvl1pPr algn="l" defTabSz="914400" rtl="0" eaLnBrk="1" latinLnBrk="0" hangingPunct="1">
              <a:lnSpc>
                <a:spcPct val="90000"/>
              </a:lnSpc>
              <a:spcBef>
                <a:spcPct val="0"/>
              </a:spcBef>
              <a:buNone/>
              <a:defRPr sz="3200" b="1" kern="1200" baseline="0">
                <a:solidFill>
                  <a:schemeClr val="tx1">
                    <a:lumMod val="65000"/>
                    <a:lumOff val="35000"/>
                  </a:schemeClr>
                </a:solidFill>
                <a:latin typeface="Calibri Light"/>
                <a:ea typeface="+mj-ea"/>
                <a:cs typeface="+mj-cs"/>
              </a:defRPr>
            </a:lvl1pPr>
          </a:lstStyle>
          <a:p>
            <a:r>
              <a:rPr lang="fr-FR" i="1" dirty="0" err="1"/>
              <a:t>Dankjewel</a:t>
            </a:r>
            <a:r>
              <a:rPr lang="fr-FR" i="1" dirty="0"/>
              <a:t> !</a:t>
            </a:r>
          </a:p>
        </p:txBody>
      </p:sp>
    </p:spTree>
    <p:extLst>
      <p:ext uri="{BB962C8B-B14F-4D97-AF65-F5344CB8AC3E}">
        <p14:creationId xmlns:p14="http://schemas.microsoft.com/office/powerpoint/2010/main" val="36151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812646" y="325082"/>
            <a:ext cx="5062733" cy="553998"/>
          </a:xfrm>
          <a:prstGeom prst="rect">
            <a:avLst/>
          </a:prstGeom>
          <a:noFill/>
        </p:spPr>
        <p:txBody>
          <a:bodyPr wrap="none" rtlCol="0">
            <a:spAutoFit/>
          </a:bodyPr>
          <a:lstStyle/>
          <a:p>
            <a:pPr defTabSz="914217"/>
            <a:r>
              <a:rPr lang="en-US" sz="3000" b="1" spc="50" dirty="0">
                <a:solidFill>
                  <a:srgbClr val="12627A"/>
                </a:solidFill>
                <a:latin typeface="Roboto Medium" charset="0"/>
                <a:ea typeface="Roboto Medium" charset="0"/>
                <a:cs typeface="Roboto Medium" charset="0"/>
              </a:rPr>
              <a:t>ADEB-VBA </a:t>
            </a:r>
            <a:r>
              <a:rPr lang="en-US" sz="3000" b="1" spc="50" dirty="0">
                <a:solidFill>
                  <a:srgbClr val="C2B280"/>
                </a:solidFill>
                <a:latin typeface="Roboto Black" charset="0"/>
                <a:ea typeface="Roboto Black" charset="0"/>
                <a:cs typeface="Roboto Black" charset="0"/>
              </a:rPr>
              <a:t>INTRODUCTIE</a:t>
            </a:r>
          </a:p>
        </p:txBody>
      </p:sp>
      <p:sp>
        <p:nvSpPr>
          <p:cNvPr id="55" name="TextBox 54"/>
          <p:cNvSpPr txBox="1"/>
          <p:nvPr/>
        </p:nvSpPr>
        <p:spPr>
          <a:xfrm>
            <a:off x="830880" y="755285"/>
            <a:ext cx="3528530" cy="307777"/>
          </a:xfrm>
          <a:prstGeom prst="rect">
            <a:avLst/>
          </a:prstGeom>
          <a:noFill/>
        </p:spPr>
        <p:txBody>
          <a:bodyPr wrap="none" rtlCol="0">
            <a:spAutoFit/>
          </a:bodyPr>
          <a:lstStyle/>
          <a:p>
            <a:pPr defTabSz="914217"/>
            <a:r>
              <a:rPr lang="en-US" sz="1400" dirty="0">
                <a:solidFill>
                  <a:srgbClr val="000000">
                    <a:lumMod val="60000"/>
                    <a:lumOff val="40000"/>
                  </a:srgbClr>
                </a:solidFill>
                <a:latin typeface="Roboto" charset="0"/>
                <a:ea typeface="Roboto" charset="0"/>
                <a:cs typeface="Roboto" charset="0"/>
              </a:rPr>
              <a:t>Echelle de prestation CO2 </a:t>
            </a:r>
            <a:r>
              <a:rPr lang="en-US" sz="1400" dirty="0" err="1">
                <a:solidFill>
                  <a:srgbClr val="000000">
                    <a:lumMod val="60000"/>
                    <a:lumOff val="40000"/>
                  </a:srgbClr>
                </a:solidFill>
                <a:latin typeface="Roboto" charset="0"/>
                <a:ea typeface="Roboto" charset="0"/>
                <a:cs typeface="Roboto" charset="0"/>
              </a:rPr>
              <a:t>Prestatieladder</a:t>
            </a:r>
            <a:endParaRPr lang="en-US" sz="1400" dirty="0">
              <a:solidFill>
                <a:srgbClr val="000000">
                  <a:lumMod val="60000"/>
                  <a:lumOff val="40000"/>
                </a:srgbClr>
              </a:solidFill>
              <a:latin typeface="Roboto" charset="0"/>
              <a:ea typeface="Roboto" charset="0"/>
              <a:cs typeface="Roboto" charset="0"/>
            </a:endParaRPr>
          </a:p>
        </p:txBody>
      </p:sp>
      <p:sp>
        <p:nvSpPr>
          <p:cNvPr id="3" name="ZoneTexte 2">
            <a:extLst>
              <a:ext uri="{FF2B5EF4-FFF2-40B4-BE49-F238E27FC236}">
                <a16:creationId xmlns:a16="http://schemas.microsoft.com/office/drawing/2014/main" id="{FC62933A-7213-4EAA-9966-8C0B311DFD21}"/>
              </a:ext>
            </a:extLst>
          </p:cNvPr>
          <p:cNvSpPr txBox="1"/>
          <p:nvPr/>
        </p:nvSpPr>
        <p:spPr>
          <a:xfrm>
            <a:off x="1894703" y="1724101"/>
            <a:ext cx="7974227" cy="369332"/>
          </a:xfrm>
          <a:prstGeom prst="rect">
            <a:avLst/>
          </a:prstGeom>
          <a:noFill/>
        </p:spPr>
        <p:txBody>
          <a:bodyPr wrap="square" rtlCol="0">
            <a:spAutoFit/>
          </a:bodyPr>
          <a:lstStyle/>
          <a:p>
            <a:r>
              <a:rPr lang="fr-FR" b="1" dirty="0" err="1"/>
              <a:t>Waarom</a:t>
            </a:r>
            <a:r>
              <a:rPr lang="fr-FR" b="1" dirty="0"/>
              <a:t> </a:t>
            </a:r>
            <a:r>
              <a:rPr lang="fr-FR" b="1" dirty="0" err="1"/>
              <a:t>een</a:t>
            </a:r>
            <a:r>
              <a:rPr lang="fr-FR" b="1" dirty="0"/>
              <a:t> </a:t>
            </a:r>
            <a:r>
              <a:rPr lang="fr-FR" b="1" dirty="0" err="1"/>
              <a:t>initatief</a:t>
            </a:r>
            <a:r>
              <a:rPr lang="fr-FR" b="1" dirty="0"/>
              <a:t> van ADEB-VBA?</a:t>
            </a:r>
          </a:p>
        </p:txBody>
      </p:sp>
      <p:sp>
        <p:nvSpPr>
          <p:cNvPr id="37" name="ZoneTexte 36">
            <a:extLst>
              <a:ext uri="{FF2B5EF4-FFF2-40B4-BE49-F238E27FC236}">
                <a16:creationId xmlns:a16="http://schemas.microsoft.com/office/drawing/2014/main" id="{1BD4207C-AE6F-47E6-985D-ECF798B05069}"/>
              </a:ext>
            </a:extLst>
          </p:cNvPr>
          <p:cNvSpPr txBox="1"/>
          <p:nvPr/>
        </p:nvSpPr>
        <p:spPr>
          <a:xfrm>
            <a:off x="2463114" y="2641202"/>
            <a:ext cx="7974227" cy="2031325"/>
          </a:xfrm>
          <a:prstGeom prst="rect">
            <a:avLst/>
          </a:prstGeom>
          <a:noFill/>
        </p:spPr>
        <p:txBody>
          <a:bodyPr wrap="square" rtlCol="0">
            <a:spAutoFit/>
          </a:bodyPr>
          <a:lstStyle/>
          <a:p>
            <a:r>
              <a:rPr lang="fr-FR" dirty="0" err="1"/>
              <a:t>Maatschappelijke</a:t>
            </a:r>
            <a:r>
              <a:rPr lang="fr-FR" dirty="0"/>
              <a:t> </a:t>
            </a:r>
            <a:r>
              <a:rPr lang="fr-FR" dirty="0" err="1"/>
              <a:t>verantwoordelijkheid</a:t>
            </a:r>
            <a:r>
              <a:rPr lang="fr-FR" dirty="0"/>
              <a:t> van de </a:t>
            </a:r>
            <a:r>
              <a:rPr lang="fr-FR" dirty="0" err="1"/>
              <a:t>grote</a:t>
            </a:r>
            <a:r>
              <a:rPr lang="fr-FR" dirty="0"/>
              <a:t> </a:t>
            </a:r>
            <a:r>
              <a:rPr lang="fr-FR" dirty="0" err="1"/>
              <a:t>ondernemingen</a:t>
            </a:r>
            <a:endParaRPr lang="fr-FR" dirty="0"/>
          </a:p>
          <a:p>
            <a:endParaRPr lang="fr-FR" dirty="0"/>
          </a:p>
          <a:p>
            <a:r>
              <a:rPr lang="fr-FR" i="1" dirty="0"/>
              <a:t>‘</a:t>
            </a:r>
            <a:r>
              <a:rPr lang="fr-FR" i="1" dirty="0" err="1"/>
              <a:t>Elevating</a:t>
            </a:r>
            <a:r>
              <a:rPr lang="fr-FR" i="1" dirty="0"/>
              <a:t> construction </a:t>
            </a:r>
            <a:r>
              <a:rPr lang="fr-FR" i="1" dirty="0" err="1"/>
              <a:t>together</a:t>
            </a:r>
            <a:r>
              <a:rPr lang="fr-FR" i="1" dirty="0"/>
              <a:t>’</a:t>
            </a:r>
          </a:p>
          <a:p>
            <a:endParaRPr lang="fr-FR" dirty="0"/>
          </a:p>
          <a:p>
            <a:r>
              <a:rPr lang="fr-FR" dirty="0" err="1"/>
              <a:t>Een</a:t>
            </a:r>
            <a:r>
              <a:rPr lang="fr-FR" dirty="0"/>
              <a:t> </a:t>
            </a:r>
            <a:r>
              <a:rPr lang="fr-FR" dirty="0" err="1"/>
              <a:t>uniek</a:t>
            </a:r>
            <a:r>
              <a:rPr lang="fr-FR" dirty="0"/>
              <a:t> instrument </a:t>
            </a:r>
            <a:r>
              <a:rPr lang="fr-FR" dirty="0" err="1"/>
              <a:t>hebben</a:t>
            </a:r>
            <a:r>
              <a:rPr lang="fr-FR" dirty="0"/>
              <a:t> op </a:t>
            </a:r>
            <a:r>
              <a:rPr lang="fr-FR" dirty="0" err="1"/>
              <a:t>Belgisch</a:t>
            </a:r>
            <a:r>
              <a:rPr lang="fr-FR" dirty="0"/>
              <a:t> niveau </a:t>
            </a:r>
          </a:p>
          <a:p>
            <a:endParaRPr lang="fr-FR" dirty="0"/>
          </a:p>
          <a:p>
            <a:r>
              <a:rPr lang="fr-FR" dirty="0" err="1"/>
              <a:t>Toepasbaar</a:t>
            </a:r>
            <a:r>
              <a:rPr lang="fr-FR" dirty="0"/>
              <a:t> </a:t>
            </a:r>
            <a:r>
              <a:rPr lang="fr-FR" dirty="0" err="1"/>
              <a:t>bij</a:t>
            </a:r>
            <a:r>
              <a:rPr lang="fr-FR" dirty="0"/>
              <a:t> </a:t>
            </a:r>
            <a:r>
              <a:rPr lang="fr-FR" dirty="0" err="1"/>
              <a:t>alle</a:t>
            </a:r>
            <a:r>
              <a:rPr lang="fr-FR" dirty="0"/>
              <a:t> </a:t>
            </a:r>
            <a:r>
              <a:rPr lang="fr-FR" dirty="0" err="1"/>
              <a:t>ondernemingen</a:t>
            </a:r>
            <a:r>
              <a:rPr lang="fr-FR" dirty="0"/>
              <a:t> en </a:t>
            </a:r>
            <a:r>
              <a:rPr lang="fr-FR" dirty="0" err="1"/>
              <a:t>sectoren</a:t>
            </a:r>
            <a:r>
              <a:rPr lang="fr-FR" dirty="0"/>
              <a:t> </a:t>
            </a:r>
            <a:endParaRPr lang="fr-BE" dirty="0"/>
          </a:p>
        </p:txBody>
      </p:sp>
      <p:sp>
        <p:nvSpPr>
          <p:cNvPr id="38" name="Oval 72">
            <a:extLst>
              <a:ext uri="{FF2B5EF4-FFF2-40B4-BE49-F238E27FC236}">
                <a16:creationId xmlns:a16="http://schemas.microsoft.com/office/drawing/2014/main" id="{A049366A-640D-4D50-86D4-3C437490EDC2}"/>
              </a:ext>
            </a:extLst>
          </p:cNvPr>
          <p:cNvSpPr/>
          <p:nvPr/>
        </p:nvSpPr>
        <p:spPr>
          <a:xfrm>
            <a:off x="1990689" y="2790887"/>
            <a:ext cx="111512" cy="1115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endParaRPr lang="en-US" dirty="0">
              <a:solidFill>
                <a:srgbClr val="FFFFFF"/>
              </a:solidFill>
              <a:latin typeface="Roboto Light" charset="0"/>
            </a:endParaRPr>
          </a:p>
        </p:txBody>
      </p:sp>
      <p:sp>
        <p:nvSpPr>
          <p:cNvPr id="39" name="Oval 72">
            <a:extLst>
              <a:ext uri="{FF2B5EF4-FFF2-40B4-BE49-F238E27FC236}">
                <a16:creationId xmlns:a16="http://schemas.microsoft.com/office/drawing/2014/main" id="{8A233155-7EFB-46EE-B4BD-466A4E8DCB0A}"/>
              </a:ext>
            </a:extLst>
          </p:cNvPr>
          <p:cNvSpPr/>
          <p:nvPr/>
        </p:nvSpPr>
        <p:spPr>
          <a:xfrm>
            <a:off x="1990689" y="3373244"/>
            <a:ext cx="111512" cy="1115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endParaRPr lang="en-US" dirty="0">
              <a:solidFill>
                <a:srgbClr val="FFFFFF"/>
              </a:solidFill>
              <a:latin typeface="Roboto Light" charset="0"/>
            </a:endParaRPr>
          </a:p>
        </p:txBody>
      </p:sp>
      <p:sp>
        <p:nvSpPr>
          <p:cNvPr id="40" name="Oval 72">
            <a:extLst>
              <a:ext uri="{FF2B5EF4-FFF2-40B4-BE49-F238E27FC236}">
                <a16:creationId xmlns:a16="http://schemas.microsoft.com/office/drawing/2014/main" id="{4A7C20E3-A84B-4F11-BDA7-A1628115D0FE}"/>
              </a:ext>
            </a:extLst>
          </p:cNvPr>
          <p:cNvSpPr/>
          <p:nvPr/>
        </p:nvSpPr>
        <p:spPr>
          <a:xfrm>
            <a:off x="1990689" y="3899845"/>
            <a:ext cx="111512" cy="1115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endParaRPr lang="en-US" dirty="0">
              <a:solidFill>
                <a:srgbClr val="FFFFFF"/>
              </a:solidFill>
              <a:latin typeface="Roboto Light" charset="0"/>
            </a:endParaRPr>
          </a:p>
        </p:txBody>
      </p:sp>
      <p:sp>
        <p:nvSpPr>
          <p:cNvPr id="41" name="Oval 72">
            <a:extLst>
              <a:ext uri="{FF2B5EF4-FFF2-40B4-BE49-F238E27FC236}">
                <a16:creationId xmlns:a16="http://schemas.microsoft.com/office/drawing/2014/main" id="{6256D2C4-ECED-48E8-BB9F-0A34C515427E}"/>
              </a:ext>
            </a:extLst>
          </p:cNvPr>
          <p:cNvSpPr/>
          <p:nvPr/>
        </p:nvSpPr>
        <p:spPr>
          <a:xfrm>
            <a:off x="1990689" y="4426446"/>
            <a:ext cx="111512" cy="1115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endParaRPr lang="en-US" dirty="0">
              <a:solidFill>
                <a:srgbClr val="FFFFFF"/>
              </a:solidFill>
              <a:latin typeface="Roboto Light" charset="0"/>
            </a:endParaRPr>
          </a:p>
        </p:txBody>
      </p:sp>
      <p:pic>
        <p:nvPicPr>
          <p:cNvPr id="10" name="Image 9">
            <a:extLst>
              <a:ext uri="{FF2B5EF4-FFF2-40B4-BE49-F238E27FC236}">
                <a16:creationId xmlns:a16="http://schemas.microsoft.com/office/drawing/2014/main" id="{D78FAE2B-C48E-43F8-9715-CE890E28304F}"/>
              </a:ext>
            </a:extLst>
          </p:cNvPr>
          <p:cNvPicPr>
            <a:picLocks noChangeAspect="1"/>
          </p:cNvPicPr>
          <p:nvPr/>
        </p:nvPicPr>
        <p:blipFill>
          <a:blip r:embed="rId3"/>
          <a:stretch>
            <a:fillRect/>
          </a:stretch>
        </p:blipFill>
        <p:spPr>
          <a:xfrm>
            <a:off x="750076" y="5939481"/>
            <a:ext cx="693605" cy="693605"/>
          </a:xfrm>
          <a:prstGeom prst="rect">
            <a:avLst/>
          </a:prstGeom>
        </p:spPr>
      </p:pic>
    </p:spTree>
    <p:extLst>
      <p:ext uri="{BB962C8B-B14F-4D97-AF65-F5344CB8AC3E}">
        <p14:creationId xmlns:p14="http://schemas.microsoft.com/office/powerpoint/2010/main" val="3575920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haventriatlon.be/uploads/artikels/Artes_Depret_200px.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5166" y="719585"/>
            <a:ext cx="1100669" cy="858523"/>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www.journeechantiersouverts.be/files/users/.440/ad03868e4ee915f4fe6f2f1ede62ccf0.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7279" y="720573"/>
            <a:ext cx="1100669" cy="857665"/>
          </a:xfrm>
          <a:prstGeom prst="rect">
            <a:avLst/>
          </a:prstGeom>
          <a:noFill/>
          <a:extLst>
            <a:ext uri="{909E8E84-426E-40dd-AFC4-6F175D3DCCD1}">
              <a14:hiddenFill xmlns:a14="http://schemas.microsoft.com/office/drawing/2010/main" xmlns="">
                <a:solidFill>
                  <a:srgbClr val="FFFFFF"/>
                </a:solidFill>
              </a14:hiddenFill>
            </a:ext>
          </a:extLst>
        </p:spPr>
      </p:pic>
      <p:pic>
        <p:nvPicPr>
          <p:cNvPr id="10250" name="Picture 10" descr="http://t0.gstatic.com/images?q=tbn:ANd9GcQPbqPq9XU9Llvwbvb-BSn0kyVp3sADLSUMF9_uQHKS-wfJ8V4-r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8406" y="277720"/>
            <a:ext cx="632623" cy="59249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Imag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3856" y="6193056"/>
            <a:ext cx="1719649" cy="318611"/>
          </a:xfrm>
          <a:prstGeom prst="rect">
            <a:avLst/>
          </a:prstGeom>
        </p:spPr>
      </p:pic>
      <p:pic>
        <p:nvPicPr>
          <p:cNvPr id="30" name="Imag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0003" y="4645900"/>
            <a:ext cx="1567828" cy="663347"/>
          </a:xfrm>
          <a:prstGeom prst="rect">
            <a:avLst/>
          </a:prstGeom>
        </p:spPr>
      </p:pic>
      <p:pic>
        <p:nvPicPr>
          <p:cNvPr id="36" name="Image 35"/>
          <p:cNvPicPr>
            <a:picLocks noChangeAspect="1"/>
          </p:cNvPicPr>
          <p:nvPr/>
        </p:nvPicPr>
        <p:blipFill rotWithShape="1">
          <a:blip r:embed="rId10" cstate="print">
            <a:extLst>
              <a:ext uri="{28A0092B-C50C-407E-A947-70E740481C1C}">
                <a14:useLocalDpi xmlns:a14="http://schemas.microsoft.com/office/drawing/2010/main" val="0"/>
              </a:ext>
            </a:extLst>
          </a:blip>
          <a:srcRect b="25720"/>
          <a:stretch/>
        </p:blipFill>
        <p:spPr>
          <a:xfrm>
            <a:off x="8320278" y="390950"/>
            <a:ext cx="1485197" cy="350029"/>
          </a:xfrm>
          <a:prstGeom prst="rect">
            <a:avLst/>
          </a:prstGeom>
        </p:spPr>
      </p:pic>
      <p:pic>
        <p:nvPicPr>
          <p:cNvPr id="10262" name="Picture 22" descr="http://www.inadvance.be/uploads/RTEmagicC_inadvance-map-contact-v3.jpg.jpg">
            <a:hlinkClick r:id="rId11"/>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7332" t="9773" r="26334" b="77853"/>
          <a:stretch/>
        </p:blipFill>
        <p:spPr bwMode="auto">
          <a:xfrm>
            <a:off x="10246518" y="1104016"/>
            <a:ext cx="1773748" cy="40110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Imag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11847" y="995472"/>
            <a:ext cx="1618416" cy="394867"/>
          </a:xfrm>
          <a:prstGeom prst="rect">
            <a:avLst/>
          </a:prstGeom>
        </p:spPr>
      </p:pic>
      <p:pic>
        <p:nvPicPr>
          <p:cNvPr id="10264" name="Picture 24" descr="http://img.pagesdor.be/mysite/media/74/49/0/b247ef51-e656-42c1-bcef-a68f87dad187_LOGO_LARGE.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21618" y="2630238"/>
            <a:ext cx="733316" cy="666295"/>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Image 4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4353" y="3745832"/>
            <a:ext cx="981535" cy="835297"/>
          </a:xfrm>
          <a:prstGeom prst="rect">
            <a:avLst/>
          </a:prstGeom>
        </p:spPr>
      </p:pic>
      <p:pic>
        <p:nvPicPr>
          <p:cNvPr id="10270" name="Picture 30" descr="http://img.goudengids.be/02246586/02246586.jp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501782" y="1709864"/>
            <a:ext cx="1356196" cy="418827"/>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Imag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80951" y="1625325"/>
            <a:ext cx="1926592" cy="438820"/>
          </a:xfrm>
          <a:prstGeom prst="rect">
            <a:avLst/>
          </a:prstGeom>
        </p:spPr>
      </p:pic>
      <p:pic>
        <p:nvPicPr>
          <p:cNvPr id="5" name="Image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8526" y="5978531"/>
            <a:ext cx="1819911" cy="662517"/>
          </a:xfrm>
          <a:prstGeom prst="rect">
            <a:avLst/>
          </a:prstGeom>
        </p:spPr>
      </p:pic>
      <p:pic>
        <p:nvPicPr>
          <p:cNvPr id="17" name="Image 1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6297" y="4613086"/>
            <a:ext cx="1261433" cy="473039"/>
          </a:xfrm>
          <a:prstGeom prst="rect">
            <a:avLst/>
          </a:prstGeom>
        </p:spPr>
      </p:pic>
      <p:pic>
        <p:nvPicPr>
          <p:cNvPr id="27" name="Imag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84889" y="5543027"/>
            <a:ext cx="1879511" cy="563853"/>
          </a:xfrm>
          <a:prstGeom prst="rect">
            <a:avLst/>
          </a:prstGeom>
        </p:spPr>
      </p:pic>
      <p:pic>
        <p:nvPicPr>
          <p:cNvPr id="38" name="Image 3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217680" y="1412777"/>
            <a:ext cx="828624" cy="856881"/>
          </a:xfrm>
          <a:prstGeom prst="rect">
            <a:avLst/>
          </a:prstGeom>
        </p:spPr>
      </p:pic>
      <p:pic>
        <p:nvPicPr>
          <p:cNvPr id="40" name="Image 3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109125" y="5670429"/>
            <a:ext cx="2259025" cy="437609"/>
          </a:xfrm>
          <a:prstGeom prst="rect">
            <a:avLst/>
          </a:prstGeom>
        </p:spPr>
      </p:pic>
      <p:pic>
        <p:nvPicPr>
          <p:cNvPr id="8" name="Image 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43744" y="260649"/>
            <a:ext cx="1277347" cy="713812"/>
          </a:xfrm>
          <a:prstGeom prst="rect">
            <a:avLst/>
          </a:prstGeom>
        </p:spPr>
      </p:pic>
      <p:pic>
        <p:nvPicPr>
          <p:cNvPr id="3" name="Image 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970995" y="1653943"/>
            <a:ext cx="696244" cy="867424"/>
          </a:xfrm>
          <a:prstGeom prst="rect">
            <a:avLst/>
          </a:prstGeom>
        </p:spPr>
      </p:pic>
      <p:pic>
        <p:nvPicPr>
          <p:cNvPr id="7" name="Image 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466879" y="337130"/>
            <a:ext cx="1333027" cy="567548"/>
          </a:xfrm>
          <a:prstGeom prst="rect">
            <a:avLst/>
          </a:prstGeom>
        </p:spPr>
      </p:pic>
      <p:pic>
        <p:nvPicPr>
          <p:cNvPr id="11" name="Image 1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166961" y="3850018"/>
            <a:ext cx="1823415" cy="620505"/>
          </a:xfrm>
          <a:prstGeom prst="rect">
            <a:avLst/>
          </a:prstGeom>
        </p:spPr>
      </p:pic>
      <p:pic>
        <p:nvPicPr>
          <p:cNvPr id="41" name="Image 4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65185" y="2893941"/>
            <a:ext cx="1600513" cy="1131492"/>
          </a:xfrm>
          <a:prstGeom prst="rect">
            <a:avLst/>
          </a:prstGeom>
        </p:spPr>
      </p:pic>
      <p:pic>
        <p:nvPicPr>
          <p:cNvPr id="45" name="Image 4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676814" y="785675"/>
            <a:ext cx="1500799" cy="618107"/>
          </a:xfrm>
          <a:prstGeom prst="rect">
            <a:avLst/>
          </a:prstGeom>
        </p:spPr>
      </p:pic>
      <p:pic>
        <p:nvPicPr>
          <p:cNvPr id="4" name="Image 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68763" y="254998"/>
            <a:ext cx="1642207" cy="381855"/>
          </a:xfrm>
          <a:prstGeom prst="rect">
            <a:avLst/>
          </a:prstGeom>
        </p:spPr>
      </p:pic>
      <p:pic>
        <p:nvPicPr>
          <p:cNvPr id="46" name="Image 4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339274" y="2990328"/>
            <a:ext cx="1565220" cy="733697"/>
          </a:xfrm>
          <a:prstGeom prst="rect">
            <a:avLst/>
          </a:prstGeom>
        </p:spPr>
      </p:pic>
      <p:pic>
        <p:nvPicPr>
          <p:cNvPr id="14" name="Image 1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200684" y="1505448"/>
            <a:ext cx="2123941" cy="614653"/>
          </a:xfrm>
          <a:prstGeom prst="rect">
            <a:avLst/>
          </a:prstGeom>
        </p:spPr>
      </p:pic>
      <p:pic>
        <p:nvPicPr>
          <p:cNvPr id="25" name="Image 24"/>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005405" y="4670032"/>
            <a:ext cx="1400423" cy="1036777"/>
          </a:xfrm>
          <a:prstGeom prst="rect">
            <a:avLst/>
          </a:prstGeom>
        </p:spPr>
      </p:pic>
      <p:pic>
        <p:nvPicPr>
          <p:cNvPr id="48" name="Image 4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201596" y="6017407"/>
            <a:ext cx="2391205" cy="797519"/>
          </a:xfrm>
          <a:prstGeom prst="rect">
            <a:avLst/>
          </a:prstGeom>
        </p:spPr>
      </p:pic>
      <p:pic>
        <p:nvPicPr>
          <p:cNvPr id="51" name="Image 50"/>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371022" y="5259991"/>
            <a:ext cx="1366700" cy="795000"/>
          </a:xfrm>
          <a:prstGeom prst="rect">
            <a:avLst/>
          </a:prstGeom>
        </p:spPr>
      </p:pic>
      <p:pic>
        <p:nvPicPr>
          <p:cNvPr id="34" name="Image 3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20870" y="778005"/>
            <a:ext cx="1068196" cy="556931"/>
          </a:xfrm>
          <a:prstGeom prst="rect">
            <a:avLst/>
          </a:prstGeom>
        </p:spPr>
      </p:pic>
      <p:pic>
        <p:nvPicPr>
          <p:cNvPr id="42" name="Image 4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75271" y="1270337"/>
            <a:ext cx="1030108" cy="578823"/>
          </a:xfrm>
          <a:prstGeom prst="rect">
            <a:avLst/>
          </a:prstGeom>
        </p:spPr>
      </p:pic>
      <p:pic>
        <p:nvPicPr>
          <p:cNvPr id="49" name="Image 4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50729" y="5351155"/>
            <a:ext cx="1554560" cy="478112"/>
          </a:xfrm>
          <a:prstGeom prst="rect">
            <a:avLst/>
          </a:prstGeom>
        </p:spPr>
      </p:pic>
      <p:pic>
        <p:nvPicPr>
          <p:cNvPr id="57" name="Image 56"/>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646725" y="6133674"/>
            <a:ext cx="2309588" cy="438329"/>
          </a:xfrm>
          <a:prstGeom prst="rect">
            <a:avLst/>
          </a:prstGeom>
        </p:spPr>
      </p:pic>
      <p:pic>
        <p:nvPicPr>
          <p:cNvPr id="12" name="Image 11"/>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562498" y="2855091"/>
            <a:ext cx="1702583" cy="817624"/>
          </a:xfrm>
          <a:prstGeom prst="rect">
            <a:avLst/>
          </a:prstGeom>
        </p:spPr>
      </p:pic>
      <p:pic>
        <p:nvPicPr>
          <p:cNvPr id="29" name="Image 28">
            <a:extLst>
              <a:ext uri="{FF2B5EF4-FFF2-40B4-BE49-F238E27FC236}">
                <a16:creationId xmlns:a16="http://schemas.microsoft.com/office/drawing/2014/main" id="{19858040-3198-4E7D-94EE-8AF6050E9E37}"/>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685017" y="192592"/>
            <a:ext cx="1520089" cy="526865"/>
          </a:xfrm>
          <a:prstGeom prst="rect">
            <a:avLst/>
          </a:prstGeom>
        </p:spPr>
      </p:pic>
      <p:pic>
        <p:nvPicPr>
          <p:cNvPr id="52" name="Image 51">
            <a:extLst>
              <a:ext uri="{FF2B5EF4-FFF2-40B4-BE49-F238E27FC236}">
                <a16:creationId xmlns:a16="http://schemas.microsoft.com/office/drawing/2014/main" id="{28617A2F-3CCB-4D6E-9DD1-301756259878}"/>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393656" y="2916311"/>
            <a:ext cx="2067152" cy="507611"/>
          </a:xfrm>
          <a:prstGeom prst="rect">
            <a:avLst/>
          </a:prstGeom>
        </p:spPr>
      </p:pic>
      <p:pic>
        <p:nvPicPr>
          <p:cNvPr id="54" name="Image 53">
            <a:extLst>
              <a:ext uri="{FF2B5EF4-FFF2-40B4-BE49-F238E27FC236}">
                <a16:creationId xmlns:a16="http://schemas.microsoft.com/office/drawing/2014/main" id="{B0F2AAC1-9C1A-4A69-9A13-A678716D18E3}"/>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199485" y="1901558"/>
            <a:ext cx="1575953" cy="526557"/>
          </a:xfrm>
          <a:prstGeom prst="rect">
            <a:avLst/>
          </a:prstGeom>
        </p:spPr>
      </p:pic>
      <p:pic>
        <p:nvPicPr>
          <p:cNvPr id="10241" name="Image 10240">
            <a:extLst>
              <a:ext uri="{FF2B5EF4-FFF2-40B4-BE49-F238E27FC236}">
                <a16:creationId xmlns:a16="http://schemas.microsoft.com/office/drawing/2014/main" id="{1FC66727-807B-4C55-9A27-D893AD97F75E}"/>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472319" y="3363194"/>
            <a:ext cx="2483551" cy="505447"/>
          </a:xfrm>
          <a:prstGeom prst="rect">
            <a:avLst/>
          </a:prstGeom>
        </p:spPr>
      </p:pic>
      <p:pic>
        <p:nvPicPr>
          <p:cNvPr id="10245" name="Image 10244">
            <a:extLst>
              <a:ext uri="{FF2B5EF4-FFF2-40B4-BE49-F238E27FC236}">
                <a16:creationId xmlns:a16="http://schemas.microsoft.com/office/drawing/2014/main" id="{1954971B-4D8B-4C0E-8636-0A66575D2CE4}"/>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043392" y="4037563"/>
            <a:ext cx="2918688" cy="466920"/>
          </a:xfrm>
          <a:prstGeom prst="rect">
            <a:avLst/>
          </a:prstGeom>
        </p:spPr>
      </p:pic>
      <p:pic>
        <p:nvPicPr>
          <p:cNvPr id="10247" name="Image 10246">
            <a:extLst>
              <a:ext uri="{FF2B5EF4-FFF2-40B4-BE49-F238E27FC236}">
                <a16:creationId xmlns:a16="http://schemas.microsoft.com/office/drawing/2014/main" id="{B32A10A7-2F49-41A3-B178-83393C48301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0077056" y="5429673"/>
            <a:ext cx="1844309" cy="485255"/>
          </a:xfrm>
          <a:prstGeom prst="rect">
            <a:avLst/>
          </a:prstGeom>
        </p:spPr>
      </p:pic>
      <p:pic>
        <p:nvPicPr>
          <p:cNvPr id="10249" name="Image 10248">
            <a:extLst>
              <a:ext uri="{FF2B5EF4-FFF2-40B4-BE49-F238E27FC236}">
                <a16:creationId xmlns:a16="http://schemas.microsoft.com/office/drawing/2014/main" id="{9BBAA6B9-DF8A-4B43-A9AB-C9F76A949871}"/>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8083623" y="5706808"/>
            <a:ext cx="1699952" cy="506501"/>
          </a:xfrm>
          <a:prstGeom prst="rect">
            <a:avLst/>
          </a:prstGeom>
        </p:spPr>
      </p:pic>
      <p:pic>
        <p:nvPicPr>
          <p:cNvPr id="16" name="Image 15">
            <a:extLst>
              <a:ext uri="{FF2B5EF4-FFF2-40B4-BE49-F238E27FC236}">
                <a16:creationId xmlns:a16="http://schemas.microsoft.com/office/drawing/2014/main" id="{705AFC80-03EE-4B60-80F2-60EE5742B024}"/>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6520100" y="3038018"/>
            <a:ext cx="924147" cy="751212"/>
          </a:xfrm>
          <a:prstGeom prst="rect">
            <a:avLst/>
          </a:prstGeom>
        </p:spPr>
      </p:pic>
      <p:pic>
        <p:nvPicPr>
          <p:cNvPr id="26" name="Image 25">
            <a:extLst>
              <a:ext uri="{FF2B5EF4-FFF2-40B4-BE49-F238E27FC236}">
                <a16:creationId xmlns:a16="http://schemas.microsoft.com/office/drawing/2014/main" id="{6E57D34D-0A7E-425E-94B1-8E5F0693EDA6}"/>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936239" y="3615918"/>
            <a:ext cx="1037684" cy="529788"/>
          </a:xfrm>
          <a:prstGeom prst="rect">
            <a:avLst/>
          </a:prstGeom>
        </p:spPr>
      </p:pic>
      <p:pic>
        <p:nvPicPr>
          <p:cNvPr id="63" name="Image 62"/>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0252843" y="4565697"/>
            <a:ext cx="1651651" cy="583816"/>
          </a:xfrm>
          <a:prstGeom prst="rect">
            <a:avLst/>
          </a:prstGeom>
        </p:spPr>
      </p:pic>
      <p:pic>
        <p:nvPicPr>
          <p:cNvPr id="18" name="Image 17">
            <a:extLst>
              <a:ext uri="{FF2B5EF4-FFF2-40B4-BE49-F238E27FC236}">
                <a16:creationId xmlns:a16="http://schemas.microsoft.com/office/drawing/2014/main" id="{0016EDF5-31BE-4B65-8595-D826D27BDB53}"/>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428927" y="226056"/>
            <a:ext cx="1029447" cy="821593"/>
          </a:xfrm>
          <a:prstGeom prst="rect">
            <a:avLst/>
          </a:prstGeom>
        </p:spPr>
      </p:pic>
      <p:pic>
        <p:nvPicPr>
          <p:cNvPr id="9" name="Image 8"/>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2416936" y="3353872"/>
            <a:ext cx="876075" cy="1008432"/>
          </a:xfrm>
          <a:prstGeom prst="rect">
            <a:avLst/>
          </a:prstGeom>
        </p:spPr>
      </p:pic>
      <p:pic>
        <p:nvPicPr>
          <p:cNvPr id="19" name="Image 18">
            <a:extLst>
              <a:ext uri="{FF2B5EF4-FFF2-40B4-BE49-F238E27FC236}">
                <a16:creationId xmlns:a16="http://schemas.microsoft.com/office/drawing/2014/main" id="{61A42DE0-F322-49C6-B11D-3E24F0EE48D4}"/>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81472" y="3994761"/>
            <a:ext cx="1901925" cy="527784"/>
          </a:xfrm>
          <a:prstGeom prst="rect">
            <a:avLst/>
          </a:prstGeom>
        </p:spPr>
      </p:pic>
      <p:pic>
        <p:nvPicPr>
          <p:cNvPr id="20" name="Image 19">
            <a:extLst>
              <a:ext uri="{FF2B5EF4-FFF2-40B4-BE49-F238E27FC236}">
                <a16:creationId xmlns:a16="http://schemas.microsoft.com/office/drawing/2014/main" id="{5ADC656C-8C79-4360-AFF4-64865841D3CB}"/>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7936240" y="4344513"/>
            <a:ext cx="1579585" cy="672820"/>
          </a:xfrm>
          <a:prstGeom prst="rect">
            <a:avLst/>
          </a:prstGeom>
        </p:spPr>
      </p:pic>
      <p:pic>
        <p:nvPicPr>
          <p:cNvPr id="70" name="Picture 6" descr="RÃ©sultat de recherche d'images pour &quot;willemen construct&quot;">
            <a:extLst>
              <a:ext uri="{FF2B5EF4-FFF2-40B4-BE49-F238E27FC236}">
                <a16:creationId xmlns:a16="http://schemas.microsoft.com/office/drawing/2014/main" id="{BBB0EE9B-786E-43F7-B229-4FC2222F4F0C}"/>
              </a:ext>
            </a:extLst>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5653061" y="2134734"/>
            <a:ext cx="942604" cy="8471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RÃ©sultat de recherche d'images pour &quot;willemen infra&quot;">
            <a:extLst>
              <a:ext uri="{FF2B5EF4-FFF2-40B4-BE49-F238E27FC236}">
                <a16:creationId xmlns:a16="http://schemas.microsoft.com/office/drawing/2014/main" id="{3FE81987-F350-4F12-B43F-CE8D62680E25}"/>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6519012" y="2125842"/>
            <a:ext cx="962392" cy="864933"/>
          </a:xfrm>
          <a:prstGeom prst="rect">
            <a:avLst/>
          </a:prstGeom>
          <a:noFill/>
          <a:extLst>
            <a:ext uri="{909E8E84-426E-40DD-AFC4-6F175D3DCCD1}">
              <a14:hiddenFill xmlns:a14="http://schemas.microsoft.com/office/drawing/2010/main">
                <a:solidFill>
                  <a:srgbClr val="FFFFFF"/>
                </a:solidFill>
              </a14:hiddenFill>
            </a:ext>
          </a:extLst>
        </p:spPr>
      </p:pic>
      <p:pic>
        <p:nvPicPr>
          <p:cNvPr id="61" name="Image 60">
            <a:extLst>
              <a:ext uri="{FF2B5EF4-FFF2-40B4-BE49-F238E27FC236}">
                <a16:creationId xmlns:a16="http://schemas.microsoft.com/office/drawing/2014/main" id="{FAE9BFAC-9A14-4D7A-BF9B-FEF044A83567}"/>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297940" y="2381256"/>
            <a:ext cx="1698475" cy="514992"/>
          </a:xfrm>
          <a:prstGeom prst="rect">
            <a:avLst/>
          </a:prstGeom>
        </p:spPr>
      </p:pic>
      <p:pic>
        <p:nvPicPr>
          <p:cNvPr id="69" name="Picture 4" descr="RÃ©sultat de recherche d'images pour &quot;bouwbedrijf dethier&quot;">
            <a:extLst>
              <a:ext uri="{FF2B5EF4-FFF2-40B4-BE49-F238E27FC236}">
                <a16:creationId xmlns:a16="http://schemas.microsoft.com/office/drawing/2014/main" id="{58B956A4-AF96-4276-AB58-9217B8550E18}"/>
              </a:ext>
            </a:extLst>
          </p:cNvPr>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442405" y="1401354"/>
            <a:ext cx="499280" cy="712609"/>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2228720" y="4933884"/>
            <a:ext cx="1943805" cy="708832"/>
          </a:xfrm>
          <a:prstGeom prst="rect">
            <a:avLst/>
          </a:prstGeom>
        </p:spPr>
      </p:pic>
      <p:pic>
        <p:nvPicPr>
          <p:cNvPr id="47" name="Image 46">
            <a:extLst>
              <a:ext uri="{FF2B5EF4-FFF2-40B4-BE49-F238E27FC236}">
                <a16:creationId xmlns:a16="http://schemas.microsoft.com/office/drawing/2014/main" id="{CE216DEF-C50A-475F-8FD6-2CF880BAB0F6}"/>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3041152" y="4450738"/>
            <a:ext cx="1543867" cy="771933"/>
          </a:xfrm>
          <a:prstGeom prst="rect">
            <a:avLst/>
          </a:prstGeom>
        </p:spPr>
      </p:pic>
      <p:pic>
        <p:nvPicPr>
          <p:cNvPr id="33" name="Image 32">
            <a:extLst>
              <a:ext uri="{FF2B5EF4-FFF2-40B4-BE49-F238E27FC236}">
                <a16:creationId xmlns:a16="http://schemas.microsoft.com/office/drawing/2014/main" id="{1E5D70CF-A53A-4D9F-B195-BEAD866ED70F}"/>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3744315" y="3939649"/>
            <a:ext cx="1121904" cy="626048"/>
          </a:xfrm>
          <a:prstGeom prst="rect">
            <a:avLst/>
          </a:prstGeom>
        </p:spPr>
      </p:pic>
      <p:pic>
        <p:nvPicPr>
          <p:cNvPr id="1026" name="Picture 2" descr="https://www.willemen.be/sites/default/files/styles/height150/public/Franki-Construct-Web-v4.png?itok=jIJ8-J45">
            <a:extLst>
              <a:ext uri="{FF2B5EF4-FFF2-40B4-BE49-F238E27FC236}">
                <a16:creationId xmlns:a16="http://schemas.microsoft.com/office/drawing/2014/main" id="{4085C470-B18A-4B2E-8838-AD028BB8645A}"/>
              </a:ext>
            </a:extLst>
          </p:cNvPr>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4714095" y="2089572"/>
            <a:ext cx="951955" cy="951955"/>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E8633B98-272F-4A16-8551-3749DDC3B3C6}"/>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6712077" y="5129646"/>
            <a:ext cx="2483551" cy="500388"/>
          </a:xfrm>
          <a:prstGeom prst="rect">
            <a:avLst/>
          </a:prstGeom>
        </p:spPr>
      </p:pic>
      <p:pic>
        <p:nvPicPr>
          <p:cNvPr id="58" name="Image 57">
            <a:extLst>
              <a:ext uri="{FF2B5EF4-FFF2-40B4-BE49-F238E27FC236}">
                <a16:creationId xmlns:a16="http://schemas.microsoft.com/office/drawing/2014/main" id="{ED95E60E-CFDE-48BC-8BFC-37172AC83D10}"/>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4871803" y="6133674"/>
            <a:ext cx="2068139" cy="439073"/>
          </a:xfrm>
          <a:prstGeom prst="rect">
            <a:avLst/>
          </a:prstGeom>
        </p:spPr>
      </p:pic>
      <p:pic>
        <p:nvPicPr>
          <p:cNvPr id="62" name="Image 61">
            <a:extLst>
              <a:ext uri="{FF2B5EF4-FFF2-40B4-BE49-F238E27FC236}">
                <a16:creationId xmlns:a16="http://schemas.microsoft.com/office/drawing/2014/main" id="{0129FF0D-D9D5-4AA9-AD30-DC5668722AFC}"/>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3867308" y="2050551"/>
            <a:ext cx="952392" cy="952392"/>
          </a:xfrm>
          <a:prstGeom prst="rect">
            <a:avLst/>
          </a:prstGeom>
        </p:spPr>
      </p:pic>
      <p:pic>
        <p:nvPicPr>
          <p:cNvPr id="65" name="Image 64">
            <a:extLst>
              <a:ext uri="{FF2B5EF4-FFF2-40B4-BE49-F238E27FC236}">
                <a16:creationId xmlns:a16="http://schemas.microsoft.com/office/drawing/2014/main" id="{615BA327-6176-4ED3-9D49-FA9DA0AF2FB9}"/>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10351296" y="2158423"/>
            <a:ext cx="1590216" cy="794267"/>
          </a:xfrm>
          <a:prstGeom prst="rect">
            <a:avLst/>
          </a:prstGeom>
        </p:spPr>
      </p:pic>
      <p:pic>
        <p:nvPicPr>
          <p:cNvPr id="6" name="Image 5">
            <a:extLst>
              <a:ext uri="{FF2B5EF4-FFF2-40B4-BE49-F238E27FC236}">
                <a16:creationId xmlns:a16="http://schemas.microsoft.com/office/drawing/2014/main" id="{E23C3160-0B12-4151-838F-76D1D6DFA24A}"/>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06689" y="4538116"/>
            <a:ext cx="1506175" cy="708832"/>
          </a:xfrm>
          <a:prstGeom prst="rect">
            <a:avLst/>
          </a:prstGeom>
        </p:spPr>
      </p:pic>
      <p:pic>
        <p:nvPicPr>
          <p:cNvPr id="13" name="Image 12">
            <a:extLst>
              <a:ext uri="{FF2B5EF4-FFF2-40B4-BE49-F238E27FC236}">
                <a16:creationId xmlns:a16="http://schemas.microsoft.com/office/drawing/2014/main" id="{9E375D1D-A4C6-4832-9E86-C06A7192401C}"/>
              </a:ext>
            </a:extLst>
          </p:cNvPr>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7726855" y="1749133"/>
            <a:ext cx="1124643" cy="831407"/>
          </a:xfrm>
          <a:prstGeom prst="rect">
            <a:avLst/>
          </a:prstGeom>
        </p:spPr>
      </p:pic>
      <p:pic>
        <p:nvPicPr>
          <p:cNvPr id="67" name="Image 66">
            <a:extLst>
              <a:ext uri="{FF2B5EF4-FFF2-40B4-BE49-F238E27FC236}">
                <a16:creationId xmlns:a16="http://schemas.microsoft.com/office/drawing/2014/main" id="{2321FF0B-BD7A-4425-81DE-B6E15BCB7DBA}"/>
              </a:ext>
            </a:extLst>
          </p:cNvPr>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8472533" y="2449559"/>
            <a:ext cx="1792548" cy="437504"/>
          </a:xfrm>
          <a:prstGeom prst="rect">
            <a:avLst/>
          </a:prstGeom>
        </p:spPr>
      </p:pic>
      <p:pic>
        <p:nvPicPr>
          <p:cNvPr id="23" name="Image 22">
            <a:extLst>
              <a:ext uri="{FF2B5EF4-FFF2-40B4-BE49-F238E27FC236}">
                <a16:creationId xmlns:a16="http://schemas.microsoft.com/office/drawing/2014/main" id="{08C873D8-994B-4CAC-B985-A83941811B73}"/>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2119199" y="2753079"/>
            <a:ext cx="1375271" cy="477560"/>
          </a:xfrm>
          <a:prstGeom prst="rect">
            <a:avLst/>
          </a:prstGeom>
        </p:spPr>
      </p:pic>
      <p:pic>
        <p:nvPicPr>
          <p:cNvPr id="15" name="Image 14">
            <a:extLst>
              <a:ext uri="{FF2B5EF4-FFF2-40B4-BE49-F238E27FC236}">
                <a16:creationId xmlns:a16="http://schemas.microsoft.com/office/drawing/2014/main" id="{B92226FC-1BB1-46B1-8F3A-8BAC25CB1EF9}"/>
              </a:ext>
            </a:extLst>
          </p:cNvPr>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2452367" y="1002769"/>
            <a:ext cx="2062624" cy="611817"/>
          </a:xfrm>
          <a:prstGeom prst="rect">
            <a:avLst/>
          </a:prstGeom>
        </p:spPr>
      </p:pic>
    </p:spTree>
    <p:extLst>
      <p:ext uri="{BB962C8B-B14F-4D97-AF65-F5344CB8AC3E}">
        <p14:creationId xmlns:p14="http://schemas.microsoft.com/office/powerpoint/2010/main" val="255132760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10039" y="3626278"/>
            <a:ext cx="10571922" cy="681419"/>
          </a:xfrm>
        </p:spPr>
        <p:txBody>
          <a:bodyPr>
            <a:normAutofit fontScale="90000"/>
          </a:bodyPr>
          <a:lstStyle/>
          <a:p>
            <a:br>
              <a:rPr lang="nl-BE" b="1" dirty="0"/>
            </a:br>
            <a:r>
              <a:rPr lang="nl-BE" b="1" dirty="0"/>
              <a:t>CO2-prestatieladder in België</a:t>
            </a:r>
            <a:br>
              <a:rPr lang="nl-BE" b="1" dirty="0"/>
            </a:br>
            <a:r>
              <a:rPr lang="nl-BE" b="1" dirty="0"/>
              <a:t>-</a:t>
            </a:r>
            <a:br>
              <a:rPr lang="nl-BE" b="1" dirty="0"/>
            </a:br>
            <a:r>
              <a:rPr lang="nl-BE" b="1" dirty="0"/>
              <a:t>L</a:t>
            </a:r>
            <a:r>
              <a:rPr lang="fr-BE" b="1" dirty="0"/>
              <a:t>’échelle de performance CO2 en Belgique </a:t>
            </a:r>
          </a:p>
        </p:txBody>
      </p:sp>
      <p:sp>
        <p:nvSpPr>
          <p:cNvPr id="4" name="Slide Number Placeholder 3"/>
          <p:cNvSpPr>
            <a:spLocks noGrp="1"/>
          </p:cNvSpPr>
          <p:nvPr>
            <p:ph type="sldNum" sz="quarter" idx="12"/>
          </p:nvPr>
        </p:nvSpPr>
        <p:spPr/>
        <p:txBody>
          <a:bodyPr/>
          <a:lstStyle/>
          <a:p>
            <a:fld id="{273D814C-4FD7-BC4C-B83F-A3593BC1E3DE}" type="slidenum">
              <a:rPr lang="fr-FR" smtClean="0"/>
              <a:pPr/>
              <a:t>6</a:t>
            </a:fld>
            <a:endParaRPr lang="fr-FR"/>
          </a:p>
        </p:txBody>
      </p:sp>
    </p:spTree>
    <p:extLst>
      <p:ext uri="{BB962C8B-B14F-4D97-AF65-F5344CB8AC3E}">
        <p14:creationId xmlns:p14="http://schemas.microsoft.com/office/powerpoint/2010/main" val="1378589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err="1"/>
              <a:t>Contenu</a:t>
            </a:r>
            <a:endParaRPr lang="en-GB" dirty="0"/>
          </a:p>
        </p:txBody>
      </p:sp>
      <p:graphicFrame>
        <p:nvGraphicFramePr>
          <p:cNvPr id="4" name="Group 438"/>
          <p:cNvGraphicFramePr>
            <a:graphicFrameLocks noGrp="1"/>
          </p:cNvGraphicFramePr>
          <p:nvPr/>
        </p:nvGraphicFramePr>
        <p:xfrm>
          <a:off x="4523014" y="1410053"/>
          <a:ext cx="7272746" cy="4639753"/>
        </p:xfrm>
        <a:graphic>
          <a:graphicData uri="http://schemas.openxmlformats.org/drawingml/2006/table">
            <a:tbl>
              <a:tblPr>
                <a:tableStyleId>{1FECB4D8-DB02-4DC6-A0A2-4F2EBAE1DC90}</a:tableStyleId>
              </a:tblPr>
              <a:tblGrid>
                <a:gridCol w="6396511">
                  <a:extLst>
                    <a:ext uri="{9D8B030D-6E8A-4147-A177-3AD203B41FA5}">
                      <a16:colId xmlns:a16="http://schemas.microsoft.com/office/drawing/2014/main" val="20000"/>
                    </a:ext>
                  </a:extLst>
                </a:gridCol>
                <a:gridCol w="876235">
                  <a:extLst>
                    <a:ext uri="{9D8B030D-6E8A-4147-A177-3AD203B41FA5}">
                      <a16:colId xmlns:a16="http://schemas.microsoft.com/office/drawing/2014/main" val="20001"/>
                    </a:ext>
                  </a:extLst>
                </a:gridCol>
              </a:tblGrid>
              <a:tr h="617530">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fr-BE" sz="1500" u="none" strike="noStrike" kern="1200" cap="none" normalizeH="0" baseline="0" noProof="0" dirty="0">
                          <a:ln>
                            <a:noFill/>
                          </a:ln>
                          <a:solidFill>
                            <a:schemeClr val="tx1">
                              <a:lumMod val="65000"/>
                              <a:lumOff val="35000"/>
                            </a:schemeClr>
                          </a:solidFill>
                          <a:effectLst/>
                          <a:latin typeface="+mn-lt"/>
                          <a:ea typeface="+mn-ea"/>
                          <a:cs typeface="+mn-cs"/>
                        </a:rPr>
                        <a:t>1. Contexte </a:t>
                      </a:r>
                    </a:p>
                  </a:txBody>
                  <a:tcPr marL="72391" marR="72391" marT="72390" marB="6477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lumMod val="65000"/>
                            <a:lumOff val="35000"/>
                          </a:schemeClr>
                        </a:solidFill>
                        <a:effectLst/>
                        <a:latin typeface="+mn-lt"/>
                      </a:endParaRPr>
                    </a:p>
                  </a:txBody>
                  <a:tcPr marL="72391" marR="72391" marT="72390" marB="64770" anchor="ctr" horzOverflow="overflow"/>
                </a:tc>
                <a:extLst>
                  <a:ext uri="{0D108BD9-81ED-4DB2-BD59-A6C34878D82A}">
                    <a16:rowId xmlns:a16="http://schemas.microsoft.com/office/drawing/2014/main" val="3039064438"/>
                  </a:ext>
                </a:extLst>
              </a:tr>
              <a:tr h="1355223">
                <a:tc>
                  <a:txBody>
                    <a:bodyPr/>
                    <a:lstStyle>
                      <a:defPPr>
                        <a:defRPr lang="en-US"/>
                      </a:defPPr>
                      <a:lvl1pPr marL="0" algn="l" defTabSz="914400" rtl="0" eaLnBrk="1" latinLnBrk="0" hangingPunct="1">
                        <a:defRPr sz="1800" kern="1200">
                          <a:solidFill>
                            <a:schemeClr val="tx1"/>
                          </a:solidFill>
                          <a:latin typeface="Univers 45 Light"/>
                        </a:defRPr>
                      </a:lvl1pPr>
                      <a:lvl2pPr marL="457200" algn="l" defTabSz="914400" rtl="0" eaLnBrk="1" latinLnBrk="0" hangingPunct="1">
                        <a:defRPr sz="1800" kern="1200">
                          <a:solidFill>
                            <a:schemeClr val="tx1"/>
                          </a:solidFill>
                          <a:latin typeface="Univers 45 Light"/>
                        </a:defRPr>
                      </a:lvl2pPr>
                      <a:lvl3pPr marL="914400" algn="l" defTabSz="914400" rtl="0" eaLnBrk="1" latinLnBrk="0" hangingPunct="1">
                        <a:defRPr sz="1800" kern="1200">
                          <a:solidFill>
                            <a:schemeClr val="tx1"/>
                          </a:solidFill>
                          <a:latin typeface="Univers 45 Light"/>
                        </a:defRPr>
                      </a:lvl3pPr>
                      <a:lvl4pPr marL="1371600" algn="l" defTabSz="914400" rtl="0" eaLnBrk="1" latinLnBrk="0" hangingPunct="1">
                        <a:defRPr sz="1800" kern="1200">
                          <a:solidFill>
                            <a:schemeClr val="tx1"/>
                          </a:solidFill>
                          <a:latin typeface="Univers 45 Light"/>
                        </a:defRPr>
                      </a:lvl4pPr>
                      <a:lvl5pPr marL="1828800" algn="l" defTabSz="914400" rtl="0" eaLnBrk="1" latinLnBrk="0" hangingPunct="1">
                        <a:defRPr sz="1800" kern="1200">
                          <a:solidFill>
                            <a:schemeClr val="tx1"/>
                          </a:solidFill>
                          <a:latin typeface="Univers 45 Light"/>
                        </a:defRPr>
                      </a:lvl5pPr>
                      <a:lvl6pPr marL="2286000" algn="l" defTabSz="914400" rtl="0" eaLnBrk="1" latinLnBrk="0" hangingPunct="1">
                        <a:defRPr sz="1800" kern="1200">
                          <a:solidFill>
                            <a:schemeClr val="tx1"/>
                          </a:solidFill>
                          <a:latin typeface="Univers 45 Light"/>
                        </a:defRPr>
                      </a:lvl6pPr>
                      <a:lvl7pPr marL="2743200" algn="l" defTabSz="914400" rtl="0" eaLnBrk="1" latinLnBrk="0" hangingPunct="1">
                        <a:defRPr sz="1800" kern="1200">
                          <a:solidFill>
                            <a:schemeClr val="tx1"/>
                          </a:solidFill>
                          <a:latin typeface="Univers 45 Light"/>
                        </a:defRPr>
                      </a:lvl7pPr>
                      <a:lvl8pPr marL="3200400" algn="l" defTabSz="914400" rtl="0" eaLnBrk="1" latinLnBrk="0" hangingPunct="1">
                        <a:defRPr sz="1800" kern="1200">
                          <a:solidFill>
                            <a:schemeClr val="tx1"/>
                          </a:solidFill>
                          <a:latin typeface="Univers 45 Light"/>
                        </a:defRPr>
                      </a:lvl8pPr>
                      <a:lvl9pPr marL="3657600" algn="l" defTabSz="914400" rtl="0" eaLnBrk="1" latinLnBrk="0" hangingPunct="1">
                        <a:defRPr sz="1800" kern="1200">
                          <a:solidFill>
                            <a:schemeClr val="tx1"/>
                          </a:solidFill>
                          <a:latin typeface="Univers 45 Light"/>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fr-BE" sz="1500" u="none" strike="noStrike" kern="1200" cap="none" normalizeH="0" baseline="0" dirty="0">
                          <a:ln>
                            <a:noFill/>
                          </a:ln>
                          <a:solidFill>
                            <a:schemeClr val="tx1">
                              <a:lumMod val="65000"/>
                              <a:lumOff val="35000"/>
                            </a:schemeClr>
                          </a:solidFill>
                          <a:effectLst/>
                          <a:latin typeface="+mn-lt"/>
                        </a:rPr>
                        <a:t>2. </a:t>
                      </a:r>
                      <a:r>
                        <a:rPr kumimoji="0" lang="fr-BE" sz="1500" u="none" strike="noStrike" kern="1200" cap="none" normalizeH="0" baseline="0" noProof="0" dirty="0">
                          <a:ln>
                            <a:noFill/>
                          </a:ln>
                          <a:solidFill>
                            <a:schemeClr val="tx1">
                              <a:lumMod val="65000"/>
                              <a:lumOff val="35000"/>
                            </a:schemeClr>
                          </a:solidFill>
                          <a:effectLst/>
                          <a:latin typeface="+mn-lt"/>
                        </a:rPr>
                        <a:t>Échelle de performance CO2</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noProof="0" dirty="0">
                          <a:ln>
                            <a:noFill/>
                          </a:ln>
                          <a:solidFill>
                            <a:schemeClr val="tx1">
                              <a:lumMod val="65000"/>
                              <a:lumOff val="35000"/>
                            </a:schemeClr>
                          </a:solidFill>
                          <a:effectLst/>
                          <a:latin typeface="+mn-lt"/>
                        </a:rPr>
                        <a:t>Principes de base et structure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noProof="0" dirty="0">
                          <a:ln>
                            <a:noFill/>
                          </a:ln>
                          <a:solidFill>
                            <a:schemeClr val="tx1">
                              <a:lumMod val="65000"/>
                              <a:lumOff val="35000"/>
                            </a:schemeClr>
                          </a:solidFill>
                          <a:effectLst/>
                          <a:latin typeface="+mn-lt"/>
                        </a:rPr>
                        <a:t>Ligne du temps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noProof="0" dirty="0">
                          <a:ln>
                            <a:noFill/>
                          </a:ln>
                          <a:solidFill>
                            <a:schemeClr val="tx1">
                              <a:lumMod val="65000"/>
                              <a:lumOff val="35000"/>
                            </a:schemeClr>
                          </a:solidFill>
                          <a:effectLst/>
                          <a:latin typeface="+mn-lt"/>
                        </a:rPr>
                        <a:t>Fonctionnement de l’instrument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noProof="0" dirty="0">
                          <a:ln>
                            <a:noFill/>
                          </a:ln>
                          <a:solidFill>
                            <a:schemeClr val="tx1">
                              <a:lumMod val="65000"/>
                              <a:lumOff val="35000"/>
                            </a:schemeClr>
                          </a:solidFill>
                          <a:effectLst/>
                          <a:latin typeface="+mn-lt"/>
                        </a:rPr>
                        <a:t>Processus pour la passation d’un marché public  </a:t>
                      </a:r>
                    </a:p>
                  </a:txBody>
                  <a:tcPr marL="72391" marR="72391" marT="72390" marB="64770" anchor="ctr" horzOverflow="overflow"/>
                </a:tc>
                <a:tc>
                  <a:txBody>
                    <a:bodyPr/>
                    <a:lstStyle>
                      <a:defPPr>
                        <a:defRPr lang="en-US"/>
                      </a:defPPr>
                      <a:lvl1pPr marL="0" algn="l" defTabSz="914400" rtl="0" eaLnBrk="1" latinLnBrk="0" hangingPunct="1">
                        <a:defRPr sz="1800" kern="1200">
                          <a:solidFill>
                            <a:schemeClr val="tx1"/>
                          </a:solidFill>
                          <a:latin typeface="Univers 45 Light"/>
                        </a:defRPr>
                      </a:lvl1pPr>
                      <a:lvl2pPr marL="457200" algn="l" defTabSz="914400" rtl="0" eaLnBrk="1" latinLnBrk="0" hangingPunct="1">
                        <a:defRPr sz="1800" kern="1200">
                          <a:solidFill>
                            <a:schemeClr val="tx1"/>
                          </a:solidFill>
                          <a:latin typeface="Univers 45 Light"/>
                        </a:defRPr>
                      </a:lvl2pPr>
                      <a:lvl3pPr marL="914400" algn="l" defTabSz="914400" rtl="0" eaLnBrk="1" latinLnBrk="0" hangingPunct="1">
                        <a:defRPr sz="1800" kern="1200">
                          <a:solidFill>
                            <a:schemeClr val="tx1"/>
                          </a:solidFill>
                          <a:latin typeface="Univers 45 Light"/>
                        </a:defRPr>
                      </a:lvl3pPr>
                      <a:lvl4pPr marL="1371600" algn="l" defTabSz="914400" rtl="0" eaLnBrk="1" latinLnBrk="0" hangingPunct="1">
                        <a:defRPr sz="1800" kern="1200">
                          <a:solidFill>
                            <a:schemeClr val="tx1"/>
                          </a:solidFill>
                          <a:latin typeface="Univers 45 Light"/>
                        </a:defRPr>
                      </a:lvl4pPr>
                      <a:lvl5pPr marL="1828800" algn="l" defTabSz="914400" rtl="0" eaLnBrk="1" latinLnBrk="0" hangingPunct="1">
                        <a:defRPr sz="1800" kern="1200">
                          <a:solidFill>
                            <a:schemeClr val="tx1"/>
                          </a:solidFill>
                          <a:latin typeface="Univers 45 Light"/>
                        </a:defRPr>
                      </a:lvl5pPr>
                      <a:lvl6pPr marL="2286000" algn="l" defTabSz="914400" rtl="0" eaLnBrk="1" latinLnBrk="0" hangingPunct="1">
                        <a:defRPr sz="1800" kern="1200">
                          <a:solidFill>
                            <a:schemeClr val="tx1"/>
                          </a:solidFill>
                          <a:latin typeface="Univers 45 Light"/>
                        </a:defRPr>
                      </a:lvl6pPr>
                      <a:lvl7pPr marL="2743200" algn="l" defTabSz="914400" rtl="0" eaLnBrk="1" latinLnBrk="0" hangingPunct="1">
                        <a:defRPr sz="1800" kern="1200">
                          <a:solidFill>
                            <a:schemeClr val="tx1"/>
                          </a:solidFill>
                          <a:latin typeface="Univers 45 Light"/>
                        </a:defRPr>
                      </a:lvl7pPr>
                      <a:lvl8pPr marL="3200400" algn="l" defTabSz="914400" rtl="0" eaLnBrk="1" latinLnBrk="0" hangingPunct="1">
                        <a:defRPr sz="1800" kern="1200">
                          <a:solidFill>
                            <a:schemeClr val="tx1"/>
                          </a:solidFill>
                          <a:latin typeface="Univers 45 Light"/>
                        </a:defRPr>
                      </a:lvl8pPr>
                      <a:lvl9pPr marL="3657600" algn="l" defTabSz="914400" rtl="0" eaLnBrk="1" latinLnBrk="0" hangingPunct="1">
                        <a:defRPr sz="1800" kern="1200">
                          <a:solidFill>
                            <a:schemeClr val="tx1"/>
                          </a:solidFill>
                          <a:latin typeface="Univers 45 Light"/>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lumMod val="65000"/>
                            <a:lumOff val="35000"/>
                          </a:schemeClr>
                        </a:solidFill>
                        <a:effectLst/>
                        <a:latin typeface="+mn-lt"/>
                      </a:endParaRPr>
                    </a:p>
                  </a:txBody>
                  <a:tcPr marL="72391" marR="72391" marT="72390" marB="64770" anchor="ctr" horzOverflow="overflow"/>
                </a:tc>
                <a:extLst>
                  <a:ext uri="{0D108BD9-81ED-4DB2-BD59-A6C34878D82A}">
                    <a16:rowId xmlns:a16="http://schemas.microsoft.com/office/drawing/2014/main" val="10000"/>
                  </a:ext>
                </a:extLst>
              </a:tr>
              <a:tr h="1495111">
                <a:tc>
                  <a:txBody>
                    <a:bodyPr/>
                    <a:lstStyle>
                      <a:defPPr>
                        <a:defRPr lang="en-US"/>
                      </a:defPPr>
                      <a:lvl1pPr marL="0" algn="l" defTabSz="914400" rtl="0" eaLnBrk="1" latinLnBrk="0" hangingPunct="1">
                        <a:defRPr sz="1800" kern="1200">
                          <a:solidFill>
                            <a:schemeClr val="tx1"/>
                          </a:solidFill>
                          <a:latin typeface="Univers 45 Light"/>
                        </a:defRPr>
                      </a:lvl1pPr>
                      <a:lvl2pPr marL="457200" algn="l" defTabSz="914400" rtl="0" eaLnBrk="1" latinLnBrk="0" hangingPunct="1">
                        <a:defRPr sz="1800" kern="1200">
                          <a:solidFill>
                            <a:schemeClr val="tx1"/>
                          </a:solidFill>
                          <a:latin typeface="Univers 45 Light"/>
                        </a:defRPr>
                      </a:lvl2pPr>
                      <a:lvl3pPr marL="914400" algn="l" defTabSz="914400" rtl="0" eaLnBrk="1" latinLnBrk="0" hangingPunct="1">
                        <a:defRPr sz="1800" kern="1200">
                          <a:solidFill>
                            <a:schemeClr val="tx1"/>
                          </a:solidFill>
                          <a:latin typeface="Univers 45 Light"/>
                        </a:defRPr>
                      </a:lvl3pPr>
                      <a:lvl4pPr marL="1371600" algn="l" defTabSz="914400" rtl="0" eaLnBrk="1" latinLnBrk="0" hangingPunct="1">
                        <a:defRPr sz="1800" kern="1200">
                          <a:solidFill>
                            <a:schemeClr val="tx1"/>
                          </a:solidFill>
                          <a:latin typeface="Univers 45 Light"/>
                        </a:defRPr>
                      </a:lvl4pPr>
                      <a:lvl5pPr marL="1828800" algn="l" defTabSz="914400" rtl="0" eaLnBrk="1" latinLnBrk="0" hangingPunct="1">
                        <a:defRPr sz="1800" kern="1200">
                          <a:solidFill>
                            <a:schemeClr val="tx1"/>
                          </a:solidFill>
                          <a:latin typeface="Univers 45 Light"/>
                        </a:defRPr>
                      </a:lvl5pPr>
                      <a:lvl6pPr marL="2286000" algn="l" defTabSz="914400" rtl="0" eaLnBrk="1" latinLnBrk="0" hangingPunct="1">
                        <a:defRPr sz="1800" kern="1200">
                          <a:solidFill>
                            <a:schemeClr val="tx1"/>
                          </a:solidFill>
                          <a:latin typeface="Univers 45 Light"/>
                        </a:defRPr>
                      </a:lvl6pPr>
                      <a:lvl7pPr marL="2743200" algn="l" defTabSz="914400" rtl="0" eaLnBrk="1" latinLnBrk="0" hangingPunct="1">
                        <a:defRPr sz="1800" kern="1200">
                          <a:solidFill>
                            <a:schemeClr val="tx1"/>
                          </a:solidFill>
                          <a:latin typeface="Univers 45 Light"/>
                        </a:defRPr>
                      </a:lvl7pPr>
                      <a:lvl8pPr marL="3200400" algn="l" defTabSz="914400" rtl="0" eaLnBrk="1" latinLnBrk="0" hangingPunct="1">
                        <a:defRPr sz="1800" kern="1200">
                          <a:solidFill>
                            <a:schemeClr val="tx1"/>
                          </a:solidFill>
                          <a:latin typeface="Univers 45 Light"/>
                        </a:defRPr>
                      </a:lvl8pPr>
                      <a:lvl9pPr marL="3657600" algn="l" defTabSz="914400" rtl="0" eaLnBrk="1" latinLnBrk="0" hangingPunct="1">
                        <a:defRPr sz="1800" kern="1200">
                          <a:solidFill>
                            <a:schemeClr val="tx1"/>
                          </a:solidFill>
                          <a:latin typeface="Univers 45 Light"/>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fr-BE" sz="1600" dirty="0">
                          <a:solidFill>
                            <a:prstClr val="black">
                              <a:lumMod val="65000"/>
                              <a:lumOff val="35000"/>
                            </a:prstClr>
                          </a:solidFill>
                        </a:rPr>
                        <a:t>3. Mise en œuvre de l’échelle de performance CO2 en Belgique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dirty="0">
                          <a:ln>
                            <a:noFill/>
                          </a:ln>
                          <a:solidFill>
                            <a:schemeClr val="tx1">
                              <a:lumMod val="65000"/>
                              <a:lumOff val="35000"/>
                            </a:schemeClr>
                          </a:solidFill>
                          <a:effectLst/>
                          <a:latin typeface="+mn-lt"/>
                          <a:ea typeface="+mn-ea"/>
                          <a:cs typeface="+mn-cs"/>
                        </a:rPr>
                        <a:t>Postulats de départ</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dirty="0">
                          <a:ln>
                            <a:noFill/>
                          </a:ln>
                          <a:solidFill>
                            <a:schemeClr val="tx1">
                              <a:lumMod val="65000"/>
                              <a:lumOff val="35000"/>
                            </a:schemeClr>
                          </a:solidFill>
                          <a:effectLst/>
                          <a:latin typeface="+mn-lt"/>
                          <a:ea typeface="+mn-ea"/>
                          <a:cs typeface="+mn-cs"/>
                        </a:rPr>
                        <a:t>Etapes de la mise en œuvre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dirty="0">
                          <a:ln>
                            <a:noFill/>
                          </a:ln>
                          <a:solidFill>
                            <a:schemeClr val="tx1">
                              <a:lumMod val="65000"/>
                              <a:lumOff val="35000"/>
                            </a:schemeClr>
                          </a:solidFill>
                          <a:effectLst/>
                          <a:latin typeface="+mn-lt"/>
                          <a:ea typeface="+mn-ea"/>
                          <a:cs typeface="+mn-cs"/>
                        </a:rPr>
                        <a:t>Structure de l’organisation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dirty="0">
                          <a:ln>
                            <a:noFill/>
                          </a:ln>
                          <a:solidFill>
                            <a:schemeClr val="tx1">
                              <a:lumMod val="65000"/>
                              <a:lumOff val="35000"/>
                            </a:schemeClr>
                          </a:solidFill>
                          <a:effectLst/>
                          <a:latin typeface="+mn-lt"/>
                          <a:ea typeface="+mn-ea"/>
                          <a:cs typeface="+mn-cs"/>
                        </a:rPr>
                        <a:t>Conditions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dirty="0">
                          <a:ln>
                            <a:noFill/>
                          </a:ln>
                          <a:solidFill>
                            <a:schemeClr val="tx1">
                              <a:lumMod val="65000"/>
                              <a:lumOff val="35000"/>
                            </a:schemeClr>
                          </a:solidFill>
                          <a:effectLst/>
                          <a:latin typeface="+mn-lt"/>
                          <a:ea typeface="+mn-ea"/>
                          <a:cs typeface="+mn-cs"/>
                        </a:rPr>
                        <a:t>Impact sur les entreprises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dirty="0">
                          <a:ln>
                            <a:noFill/>
                          </a:ln>
                          <a:solidFill>
                            <a:schemeClr val="tx1">
                              <a:lumMod val="65000"/>
                              <a:lumOff val="35000"/>
                            </a:schemeClr>
                          </a:solidFill>
                          <a:effectLst/>
                          <a:latin typeface="+mn-lt"/>
                          <a:ea typeface="+mn-ea"/>
                          <a:cs typeface="+mn-cs"/>
                        </a:rPr>
                        <a:t>Impact sur les pouvoirs publics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dirty="0">
                          <a:ln>
                            <a:noFill/>
                          </a:ln>
                          <a:solidFill>
                            <a:schemeClr val="tx1">
                              <a:lumMod val="65000"/>
                              <a:lumOff val="35000"/>
                            </a:schemeClr>
                          </a:solidFill>
                          <a:effectLst/>
                          <a:latin typeface="+mn-lt"/>
                          <a:ea typeface="+mn-ea"/>
                          <a:cs typeface="+mn-cs"/>
                        </a:rPr>
                        <a:t>Impact sur les organismes de certification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dirty="0">
                          <a:ln>
                            <a:noFill/>
                          </a:ln>
                          <a:solidFill>
                            <a:schemeClr val="tx1">
                              <a:lumMod val="65000"/>
                              <a:lumOff val="35000"/>
                            </a:schemeClr>
                          </a:solidFill>
                          <a:effectLst/>
                          <a:latin typeface="+mn-lt"/>
                          <a:ea typeface="+mn-ea"/>
                          <a:cs typeface="+mn-cs"/>
                        </a:rPr>
                        <a:t>Résultats attendus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BE" sz="1500" u="none" strike="noStrike" kern="1200" cap="none" normalizeH="0" baseline="0" dirty="0">
                          <a:ln>
                            <a:noFill/>
                          </a:ln>
                          <a:solidFill>
                            <a:schemeClr val="tx1">
                              <a:lumMod val="65000"/>
                              <a:lumOff val="35000"/>
                            </a:schemeClr>
                          </a:solidFill>
                          <a:effectLst/>
                          <a:latin typeface="+mn-lt"/>
                          <a:ea typeface="+mn-ea"/>
                          <a:cs typeface="+mn-cs"/>
                        </a:rPr>
                        <a:t>Répartition des subsides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fr-BE" sz="1500" u="none" strike="noStrike" kern="1200" cap="none" normalizeH="0" baseline="0" dirty="0">
                        <a:ln>
                          <a:noFill/>
                        </a:ln>
                        <a:solidFill>
                          <a:schemeClr val="tx1">
                            <a:lumMod val="65000"/>
                            <a:lumOff val="35000"/>
                          </a:schemeClr>
                        </a:solidFill>
                        <a:effectLst/>
                        <a:latin typeface="+mn-lt"/>
                        <a:ea typeface="+mn-ea"/>
                        <a:cs typeface="+mn-cs"/>
                      </a:endParaRPr>
                    </a:p>
                  </a:txBody>
                  <a:tcPr marL="72391" marR="72391" marT="72390" marB="6477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lumMod val="65000"/>
                            <a:lumOff val="35000"/>
                          </a:schemeClr>
                        </a:solidFill>
                        <a:effectLst/>
                        <a:latin typeface="+mn-lt"/>
                      </a:endParaRPr>
                    </a:p>
                  </a:txBody>
                  <a:tcPr marL="72391" marR="72391" marT="72390" marB="64770" anchor="ctr" horzOverflow="overflow"/>
                </a:tc>
                <a:extLst>
                  <a:ext uri="{0D108BD9-81ED-4DB2-BD59-A6C34878D82A}">
                    <a16:rowId xmlns:a16="http://schemas.microsoft.com/office/drawing/2014/main" val="10001"/>
                  </a:ext>
                </a:extLst>
              </a:tr>
            </a:tbl>
          </a:graphicData>
        </a:graphic>
      </p:graphicFrame>
      <p:sp>
        <p:nvSpPr>
          <p:cNvPr id="5" name="Slide Number Placeholder 4"/>
          <p:cNvSpPr>
            <a:spLocks noGrp="1"/>
          </p:cNvSpPr>
          <p:nvPr>
            <p:ph type="sldNum" sz="quarter" idx="11"/>
          </p:nvPr>
        </p:nvSpPr>
        <p:spPr/>
        <p:txBody>
          <a:bodyPr/>
          <a:lstStyle/>
          <a:p>
            <a:fld id="{273D814C-4FD7-BC4C-B83F-A3593BC1E3DE}" type="slidenum">
              <a:rPr lang="fr-FR" smtClean="0"/>
              <a:pPr/>
              <a:t>7</a:t>
            </a:fld>
            <a:endParaRPr lang="fr-FR"/>
          </a:p>
        </p:txBody>
      </p:sp>
      <p:sp>
        <p:nvSpPr>
          <p:cNvPr id="9" name="Rectangle 8"/>
          <p:cNvSpPr/>
          <p:nvPr/>
        </p:nvSpPr>
        <p:spPr>
          <a:xfrm>
            <a:off x="231648" y="1410056"/>
            <a:ext cx="4146370" cy="4624510"/>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Afbeeldingsresultaat voor co2 prestatieladder"/>
          <p:cNvPicPr>
            <a:picLocks noChangeAspect="1" noChangeArrowheads="1"/>
          </p:cNvPicPr>
          <p:nvPr/>
        </p:nvPicPr>
        <p:blipFill rotWithShape="1">
          <a:blip r:embed="rId2">
            <a:extLst>
              <a:ext uri="{28A0092B-C50C-407E-A947-70E740481C1C}">
                <a14:useLocalDpi xmlns:a14="http://schemas.microsoft.com/office/drawing/2010/main" val="0"/>
              </a:ext>
            </a:extLst>
          </a:blip>
          <a:srcRect l="11722" r="7631"/>
          <a:stretch/>
        </p:blipFill>
        <p:spPr bwMode="auto">
          <a:xfrm>
            <a:off x="470639" y="2214982"/>
            <a:ext cx="3668388" cy="310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167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err="1"/>
              <a:t>Inhoud</a:t>
            </a:r>
            <a:endParaRPr lang="en-GB" dirty="0"/>
          </a:p>
        </p:txBody>
      </p:sp>
      <p:graphicFrame>
        <p:nvGraphicFramePr>
          <p:cNvPr id="4" name="Group 438"/>
          <p:cNvGraphicFramePr>
            <a:graphicFrameLocks noGrp="1"/>
          </p:cNvGraphicFramePr>
          <p:nvPr>
            <p:extLst>
              <p:ext uri="{D42A27DB-BD31-4B8C-83A1-F6EECF244321}">
                <p14:modId xmlns:p14="http://schemas.microsoft.com/office/powerpoint/2010/main" val="304090168"/>
              </p:ext>
            </p:extLst>
          </p:nvPr>
        </p:nvGraphicFramePr>
        <p:xfrm>
          <a:off x="4523014" y="1410053"/>
          <a:ext cx="7037615" cy="4624513"/>
        </p:xfrm>
        <a:graphic>
          <a:graphicData uri="http://schemas.openxmlformats.org/drawingml/2006/table">
            <a:tbl>
              <a:tblPr>
                <a:tableStyleId>{1FECB4D8-DB02-4DC6-A0A2-4F2EBAE1DC90}</a:tableStyleId>
              </a:tblPr>
              <a:tblGrid>
                <a:gridCol w="6189709">
                  <a:extLst>
                    <a:ext uri="{9D8B030D-6E8A-4147-A177-3AD203B41FA5}">
                      <a16:colId xmlns:a16="http://schemas.microsoft.com/office/drawing/2014/main" val="20000"/>
                    </a:ext>
                  </a:extLst>
                </a:gridCol>
                <a:gridCol w="847906">
                  <a:extLst>
                    <a:ext uri="{9D8B030D-6E8A-4147-A177-3AD203B41FA5}">
                      <a16:colId xmlns:a16="http://schemas.microsoft.com/office/drawing/2014/main" val="20001"/>
                    </a:ext>
                  </a:extLst>
                </a:gridCol>
              </a:tblGrid>
              <a:tr h="617530">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nl-BE" sz="1500" u="none" strike="noStrike" kern="1200" cap="none" normalizeH="0" baseline="0" noProof="0" dirty="0">
                          <a:ln>
                            <a:noFill/>
                          </a:ln>
                          <a:solidFill>
                            <a:schemeClr val="tx1">
                              <a:lumMod val="65000"/>
                              <a:lumOff val="35000"/>
                            </a:schemeClr>
                          </a:solidFill>
                          <a:effectLst/>
                          <a:latin typeface="+mn-lt"/>
                          <a:ea typeface="+mn-ea"/>
                          <a:cs typeface="+mn-cs"/>
                        </a:rPr>
                        <a:t>1. Context</a:t>
                      </a:r>
                    </a:p>
                  </a:txBody>
                  <a:tcPr marL="72391" marR="72391" marT="72390" marB="6477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lumMod val="65000"/>
                            <a:lumOff val="35000"/>
                          </a:schemeClr>
                        </a:solidFill>
                        <a:effectLst/>
                        <a:latin typeface="+mn-lt"/>
                      </a:endParaRPr>
                    </a:p>
                  </a:txBody>
                  <a:tcPr marL="72391" marR="72391" marT="72390" marB="64770" anchor="ctr" horzOverflow="overflow"/>
                </a:tc>
                <a:extLst>
                  <a:ext uri="{0D108BD9-81ED-4DB2-BD59-A6C34878D82A}">
                    <a16:rowId xmlns:a16="http://schemas.microsoft.com/office/drawing/2014/main" val="3039064438"/>
                  </a:ext>
                </a:extLst>
              </a:tr>
              <a:tr h="1355223">
                <a:tc>
                  <a:txBody>
                    <a:bodyPr/>
                    <a:lstStyle>
                      <a:defPPr>
                        <a:defRPr lang="en-US"/>
                      </a:defPPr>
                      <a:lvl1pPr marL="0" algn="l" defTabSz="914400" rtl="0" eaLnBrk="1" latinLnBrk="0" hangingPunct="1">
                        <a:defRPr sz="1800" kern="1200">
                          <a:solidFill>
                            <a:schemeClr val="tx1"/>
                          </a:solidFill>
                          <a:latin typeface="Univers 45 Light"/>
                        </a:defRPr>
                      </a:lvl1pPr>
                      <a:lvl2pPr marL="457200" algn="l" defTabSz="914400" rtl="0" eaLnBrk="1" latinLnBrk="0" hangingPunct="1">
                        <a:defRPr sz="1800" kern="1200">
                          <a:solidFill>
                            <a:schemeClr val="tx1"/>
                          </a:solidFill>
                          <a:latin typeface="Univers 45 Light"/>
                        </a:defRPr>
                      </a:lvl2pPr>
                      <a:lvl3pPr marL="914400" algn="l" defTabSz="914400" rtl="0" eaLnBrk="1" latinLnBrk="0" hangingPunct="1">
                        <a:defRPr sz="1800" kern="1200">
                          <a:solidFill>
                            <a:schemeClr val="tx1"/>
                          </a:solidFill>
                          <a:latin typeface="Univers 45 Light"/>
                        </a:defRPr>
                      </a:lvl3pPr>
                      <a:lvl4pPr marL="1371600" algn="l" defTabSz="914400" rtl="0" eaLnBrk="1" latinLnBrk="0" hangingPunct="1">
                        <a:defRPr sz="1800" kern="1200">
                          <a:solidFill>
                            <a:schemeClr val="tx1"/>
                          </a:solidFill>
                          <a:latin typeface="Univers 45 Light"/>
                        </a:defRPr>
                      </a:lvl4pPr>
                      <a:lvl5pPr marL="1828800" algn="l" defTabSz="914400" rtl="0" eaLnBrk="1" latinLnBrk="0" hangingPunct="1">
                        <a:defRPr sz="1800" kern="1200">
                          <a:solidFill>
                            <a:schemeClr val="tx1"/>
                          </a:solidFill>
                          <a:latin typeface="Univers 45 Light"/>
                        </a:defRPr>
                      </a:lvl5pPr>
                      <a:lvl6pPr marL="2286000" algn="l" defTabSz="914400" rtl="0" eaLnBrk="1" latinLnBrk="0" hangingPunct="1">
                        <a:defRPr sz="1800" kern="1200">
                          <a:solidFill>
                            <a:schemeClr val="tx1"/>
                          </a:solidFill>
                          <a:latin typeface="Univers 45 Light"/>
                        </a:defRPr>
                      </a:lvl6pPr>
                      <a:lvl7pPr marL="2743200" algn="l" defTabSz="914400" rtl="0" eaLnBrk="1" latinLnBrk="0" hangingPunct="1">
                        <a:defRPr sz="1800" kern="1200">
                          <a:solidFill>
                            <a:schemeClr val="tx1"/>
                          </a:solidFill>
                          <a:latin typeface="Univers 45 Light"/>
                        </a:defRPr>
                      </a:lvl7pPr>
                      <a:lvl8pPr marL="3200400" algn="l" defTabSz="914400" rtl="0" eaLnBrk="1" latinLnBrk="0" hangingPunct="1">
                        <a:defRPr sz="1800" kern="1200">
                          <a:solidFill>
                            <a:schemeClr val="tx1"/>
                          </a:solidFill>
                          <a:latin typeface="Univers 45 Light"/>
                        </a:defRPr>
                      </a:lvl8pPr>
                      <a:lvl9pPr marL="3657600" algn="l" defTabSz="914400" rtl="0" eaLnBrk="1" latinLnBrk="0" hangingPunct="1">
                        <a:defRPr sz="1800" kern="1200">
                          <a:solidFill>
                            <a:schemeClr val="tx1"/>
                          </a:solidFill>
                          <a:latin typeface="Univers 45 Light"/>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nl-BE" sz="1500" u="none" strike="noStrike" kern="1200" cap="none" normalizeH="0" baseline="0">
                          <a:ln>
                            <a:noFill/>
                          </a:ln>
                          <a:solidFill>
                            <a:schemeClr val="tx1">
                              <a:lumMod val="65000"/>
                              <a:lumOff val="35000"/>
                            </a:schemeClr>
                          </a:solidFill>
                          <a:effectLst/>
                          <a:latin typeface="+mn-lt"/>
                        </a:rPr>
                        <a:t>2. </a:t>
                      </a:r>
                      <a:r>
                        <a:rPr kumimoji="0" lang="nl-BE" sz="1500" u="none" strike="noStrike" kern="1200" cap="none" normalizeH="0" baseline="0" noProof="0">
                          <a:ln>
                            <a:noFill/>
                          </a:ln>
                          <a:solidFill>
                            <a:schemeClr val="tx1">
                              <a:lumMod val="65000"/>
                              <a:lumOff val="35000"/>
                            </a:schemeClr>
                          </a:solidFill>
                          <a:effectLst/>
                          <a:latin typeface="+mn-lt"/>
                        </a:rPr>
                        <a:t>CO2-Prestatieladder</a:t>
                      </a:r>
                      <a:endParaRPr kumimoji="0" lang="nl-BE" sz="1500" u="none" strike="noStrike" kern="1200" cap="none" normalizeH="0" baseline="0" noProof="0" dirty="0">
                        <a:ln>
                          <a:noFill/>
                        </a:ln>
                        <a:solidFill>
                          <a:schemeClr val="tx1">
                            <a:lumMod val="65000"/>
                            <a:lumOff val="35000"/>
                          </a:schemeClr>
                        </a:solidFill>
                        <a:effectLst/>
                        <a:latin typeface="+mn-lt"/>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noProof="0" dirty="0">
                          <a:ln>
                            <a:noFill/>
                          </a:ln>
                          <a:solidFill>
                            <a:schemeClr val="tx1">
                              <a:lumMod val="65000"/>
                              <a:lumOff val="35000"/>
                            </a:schemeClr>
                          </a:solidFill>
                          <a:effectLst/>
                          <a:latin typeface="+mn-lt"/>
                        </a:rPr>
                        <a:t>Basisprincipes en vormgeving</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noProof="0" dirty="0">
                          <a:ln>
                            <a:noFill/>
                          </a:ln>
                          <a:solidFill>
                            <a:schemeClr val="tx1">
                              <a:lumMod val="65000"/>
                              <a:lumOff val="35000"/>
                            </a:schemeClr>
                          </a:solidFill>
                          <a:effectLst/>
                          <a:latin typeface="+mn-lt"/>
                        </a:rPr>
                        <a:t>Achtergrond tijdslijn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noProof="0" dirty="0">
                          <a:ln>
                            <a:noFill/>
                          </a:ln>
                          <a:solidFill>
                            <a:schemeClr val="tx1">
                              <a:lumMod val="65000"/>
                              <a:lumOff val="35000"/>
                            </a:schemeClr>
                          </a:solidFill>
                          <a:effectLst/>
                          <a:latin typeface="+mn-lt"/>
                        </a:rPr>
                        <a:t>Werking instrument</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noProof="0" dirty="0">
                          <a:ln>
                            <a:noFill/>
                          </a:ln>
                          <a:solidFill>
                            <a:schemeClr val="tx1">
                              <a:lumMod val="65000"/>
                              <a:lumOff val="35000"/>
                            </a:schemeClr>
                          </a:solidFill>
                          <a:effectLst/>
                          <a:latin typeface="+mn-lt"/>
                        </a:rPr>
                        <a:t>Proces bij aanbestedingen</a:t>
                      </a:r>
                    </a:p>
                  </a:txBody>
                  <a:tcPr marL="72391" marR="72391" marT="72390" marB="64770" anchor="ctr" horzOverflow="overflow"/>
                </a:tc>
                <a:tc>
                  <a:txBody>
                    <a:bodyPr/>
                    <a:lstStyle>
                      <a:defPPr>
                        <a:defRPr lang="en-US"/>
                      </a:defPPr>
                      <a:lvl1pPr marL="0" algn="l" defTabSz="914400" rtl="0" eaLnBrk="1" latinLnBrk="0" hangingPunct="1">
                        <a:defRPr sz="1800" kern="1200">
                          <a:solidFill>
                            <a:schemeClr val="tx1"/>
                          </a:solidFill>
                          <a:latin typeface="Univers 45 Light"/>
                        </a:defRPr>
                      </a:lvl1pPr>
                      <a:lvl2pPr marL="457200" algn="l" defTabSz="914400" rtl="0" eaLnBrk="1" latinLnBrk="0" hangingPunct="1">
                        <a:defRPr sz="1800" kern="1200">
                          <a:solidFill>
                            <a:schemeClr val="tx1"/>
                          </a:solidFill>
                          <a:latin typeface="Univers 45 Light"/>
                        </a:defRPr>
                      </a:lvl2pPr>
                      <a:lvl3pPr marL="914400" algn="l" defTabSz="914400" rtl="0" eaLnBrk="1" latinLnBrk="0" hangingPunct="1">
                        <a:defRPr sz="1800" kern="1200">
                          <a:solidFill>
                            <a:schemeClr val="tx1"/>
                          </a:solidFill>
                          <a:latin typeface="Univers 45 Light"/>
                        </a:defRPr>
                      </a:lvl3pPr>
                      <a:lvl4pPr marL="1371600" algn="l" defTabSz="914400" rtl="0" eaLnBrk="1" latinLnBrk="0" hangingPunct="1">
                        <a:defRPr sz="1800" kern="1200">
                          <a:solidFill>
                            <a:schemeClr val="tx1"/>
                          </a:solidFill>
                          <a:latin typeface="Univers 45 Light"/>
                        </a:defRPr>
                      </a:lvl4pPr>
                      <a:lvl5pPr marL="1828800" algn="l" defTabSz="914400" rtl="0" eaLnBrk="1" latinLnBrk="0" hangingPunct="1">
                        <a:defRPr sz="1800" kern="1200">
                          <a:solidFill>
                            <a:schemeClr val="tx1"/>
                          </a:solidFill>
                          <a:latin typeface="Univers 45 Light"/>
                        </a:defRPr>
                      </a:lvl5pPr>
                      <a:lvl6pPr marL="2286000" algn="l" defTabSz="914400" rtl="0" eaLnBrk="1" latinLnBrk="0" hangingPunct="1">
                        <a:defRPr sz="1800" kern="1200">
                          <a:solidFill>
                            <a:schemeClr val="tx1"/>
                          </a:solidFill>
                          <a:latin typeface="Univers 45 Light"/>
                        </a:defRPr>
                      </a:lvl6pPr>
                      <a:lvl7pPr marL="2743200" algn="l" defTabSz="914400" rtl="0" eaLnBrk="1" latinLnBrk="0" hangingPunct="1">
                        <a:defRPr sz="1800" kern="1200">
                          <a:solidFill>
                            <a:schemeClr val="tx1"/>
                          </a:solidFill>
                          <a:latin typeface="Univers 45 Light"/>
                        </a:defRPr>
                      </a:lvl7pPr>
                      <a:lvl8pPr marL="3200400" algn="l" defTabSz="914400" rtl="0" eaLnBrk="1" latinLnBrk="0" hangingPunct="1">
                        <a:defRPr sz="1800" kern="1200">
                          <a:solidFill>
                            <a:schemeClr val="tx1"/>
                          </a:solidFill>
                          <a:latin typeface="Univers 45 Light"/>
                        </a:defRPr>
                      </a:lvl8pPr>
                      <a:lvl9pPr marL="3657600" algn="l" defTabSz="914400" rtl="0" eaLnBrk="1" latinLnBrk="0" hangingPunct="1">
                        <a:defRPr sz="1800" kern="1200">
                          <a:solidFill>
                            <a:schemeClr val="tx1"/>
                          </a:solidFill>
                          <a:latin typeface="Univers 45 Light"/>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lumMod val="65000"/>
                            <a:lumOff val="35000"/>
                          </a:schemeClr>
                        </a:solidFill>
                        <a:effectLst/>
                        <a:latin typeface="+mn-lt"/>
                      </a:endParaRPr>
                    </a:p>
                  </a:txBody>
                  <a:tcPr marL="72391" marR="72391" marT="72390" marB="64770" anchor="ctr" horzOverflow="overflow"/>
                </a:tc>
                <a:extLst>
                  <a:ext uri="{0D108BD9-81ED-4DB2-BD59-A6C34878D82A}">
                    <a16:rowId xmlns:a16="http://schemas.microsoft.com/office/drawing/2014/main" val="10000"/>
                  </a:ext>
                </a:extLst>
              </a:tr>
              <a:tr h="1495111">
                <a:tc>
                  <a:txBody>
                    <a:bodyPr/>
                    <a:lstStyle>
                      <a:defPPr>
                        <a:defRPr lang="en-US"/>
                      </a:defPPr>
                      <a:lvl1pPr marL="0" algn="l" defTabSz="914400" rtl="0" eaLnBrk="1" latinLnBrk="0" hangingPunct="1">
                        <a:defRPr sz="1800" kern="1200">
                          <a:solidFill>
                            <a:schemeClr val="tx1"/>
                          </a:solidFill>
                          <a:latin typeface="Univers 45 Light"/>
                        </a:defRPr>
                      </a:lvl1pPr>
                      <a:lvl2pPr marL="457200" algn="l" defTabSz="914400" rtl="0" eaLnBrk="1" latinLnBrk="0" hangingPunct="1">
                        <a:defRPr sz="1800" kern="1200">
                          <a:solidFill>
                            <a:schemeClr val="tx1"/>
                          </a:solidFill>
                          <a:latin typeface="Univers 45 Light"/>
                        </a:defRPr>
                      </a:lvl2pPr>
                      <a:lvl3pPr marL="914400" algn="l" defTabSz="914400" rtl="0" eaLnBrk="1" latinLnBrk="0" hangingPunct="1">
                        <a:defRPr sz="1800" kern="1200">
                          <a:solidFill>
                            <a:schemeClr val="tx1"/>
                          </a:solidFill>
                          <a:latin typeface="Univers 45 Light"/>
                        </a:defRPr>
                      </a:lvl3pPr>
                      <a:lvl4pPr marL="1371600" algn="l" defTabSz="914400" rtl="0" eaLnBrk="1" latinLnBrk="0" hangingPunct="1">
                        <a:defRPr sz="1800" kern="1200">
                          <a:solidFill>
                            <a:schemeClr val="tx1"/>
                          </a:solidFill>
                          <a:latin typeface="Univers 45 Light"/>
                        </a:defRPr>
                      </a:lvl4pPr>
                      <a:lvl5pPr marL="1828800" algn="l" defTabSz="914400" rtl="0" eaLnBrk="1" latinLnBrk="0" hangingPunct="1">
                        <a:defRPr sz="1800" kern="1200">
                          <a:solidFill>
                            <a:schemeClr val="tx1"/>
                          </a:solidFill>
                          <a:latin typeface="Univers 45 Light"/>
                        </a:defRPr>
                      </a:lvl5pPr>
                      <a:lvl6pPr marL="2286000" algn="l" defTabSz="914400" rtl="0" eaLnBrk="1" latinLnBrk="0" hangingPunct="1">
                        <a:defRPr sz="1800" kern="1200">
                          <a:solidFill>
                            <a:schemeClr val="tx1"/>
                          </a:solidFill>
                          <a:latin typeface="Univers 45 Light"/>
                        </a:defRPr>
                      </a:lvl6pPr>
                      <a:lvl7pPr marL="2743200" algn="l" defTabSz="914400" rtl="0" eaLnBrk="1" latinLnBrk="0" hangingPunct="1">
                        <a:defRPr sz="1800" kern="1200">
                          <a:solidFill>
                            <a:schemeClr val="tx1"/>
                          </a:solidFill>
                          <a:latin typeface="Univers 45 Light"/>
                        </a:defRPr>
                      </a:lvl7pPr>
                      <a:lvl8pPr marL="3200400" algn="l" defTabSz="914400" rtl="0" eaLnBrk="1" latinLnBrk="0" hangingPunct="1">
                        <a:defRPr sz="1800" kern="1200">
                          <a:solidFill>
                            <a:schemeClr val="tx1"/>
                          </a:solidFill>
                          <a:latin typeface="Univers 45 Light"/>
                        </a:defRPr>
                      </a:lvl8pPr>
                      <a:lvl9pPr marL="3657600" algn="l" defTabSz="914400" rtl="0" eaLnBrk="1" latinLnBrk="0" hangingPunct="1">
                        <a:defRPr sz="1800" kern="1200">
                          <a:solidFill>
                            <a:schemeClr val="tx1"/>
                          </a:solidFill>
                          <a:latin typeface="Univers 45 Light"/>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nl-BE" sz="1500" u="none" strike="noStrike" kern="1200" cap="none" normalizeH="0" baseline="0" dirty="0">
                          <a:ln>
                            <a:noFill/>
                          </a:ln>
                          <a:solidFill>
                            <a:schemeClr val="tx1">
                              <a:lumMod val="65000"/>
                              <a:lumOff val="35000"/>
                            </a:schemeClr>
                          </a:solidFill>
                          <a:effectLst/>
                          <a:latin typeface="+mn-lt"/>
                        </a:rPr>
                        <a:t>3. Implementatie CO2-Prestatieladder in België</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dirty="0">
                          <a:ln>
                            <a:noFill/>
                          </a:ln>
                          <a:solidFill>
                            <a:schemeClr val="tx1">
                              <a:lumMod val="65000"/>
                              <a:lumOff val="35000"/>
                            </a:schemeClr>
                          </a:solidFill>
                          <a:effectLst/>
                          <a:latin typeface="+mn-lt"/>
                          <a:ea typeface="+mn-ea"/>
                          <a:cs typeface="+mn-cs"/>
                        </a:rPr>
                        <a:t>Uitgangspunten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dirty="0">
                          <a:ln>
                            <a:noFill/>
                          </a:ln>
                          <a:solidFill>
                            <a:schemeClr val="tx1">
                              <a:lumMod val="65000"/>
                              <a:lumOff val="35000"/>
                            </a:schemeClr>
                          </a:solidFill>
                          <a:effectLst/>
                          <a:latin typeface="+mn-lt"/>
                          <a:ea typeface="+mn-ea"/>
                          <a:cs typeface="+mn-cs"/>
                        </a:rPr>
                        <a:t>Implementatietraject</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dirty="0">
                          <a:ln>
                            <a:noFill/>
                          </a:ln>
                          <a:solidFill>
                            <a:schemeClr val="tx1">
                              <a:lumMod val="65000"/>
                              <a:lumOff val="35000"/>
                            </a:schemeClr>
                          </a:solidFill>
                          <a:effectLst/>
                          <a:latin typeface="+mn-lt"/>
                          <a:ea typeface="+mn-ea"/>
                          <a:cs typeface="+mn-cs"/>
                        </a:rPr>
                        <a:t>Organisatiestructuur</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dirty="0">
                          <a:ln>
                            <a:noFill/>
                          </a:ln>
                          <a:solidFill>
                            <a:schemeClr val="tx1">
                              <a:lumMod val="65000"/>
                              <a:lumOff val="35000"/>
                            </a:schemeClr>
                          </a:solidFill>
                          <a:effectLst/>
                          <a:latin typeface="+mn-lt"/>
                          <a:ea typeface="+mn-ea"/>
                          <a:cs typeface="+mn-cs"/>
                        </a:rPr>
                        <a:t>Randvoorwaarden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dirty="0">
                          <a:ln>
                            <a:noFill/>
                          </a:ln>
                          <a:solidFill>
                            <a:schemeClr val="tx1">
                              <a:lumMod val="65000"/>
                              <a:lumOff val="35000"/>
                            </a:schemeClr>
                          </a:solidFill>
                          <a:effectLst/>
                          <a:latin typeface="+mn-lt"/>
                          <a:ea typeface="+mn-ea"/>
                          <a:cs typeface="+mn-cs"/>
                        </a:rPr>
                        <a:t>Impact bedrijven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dirty="0">
                          <a:ln>
                            <a:noFill/>
                          </a:ln>
                          <a:solidFill>
                            <a:schemeClr val="tx1">
                              <a:lumMod val="65000"/>
                              <a:lumOff val="35000"/>
                            </a:schemeClr>
                          </a:solidFill>
                          <a:effectLst/>
                          <a:latin typeface="+mn-lt"/>
                          <a:ea typeface="+mn-ea"/>
                          <a:cs typeface="+mn-cs"/>
                        </a:rPr>
                        <a:t>Impact overheden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dirty="0">
                          <a:ln>
                            <a:noFill/>
                          </a:ln>
                          <a:solidFill>
                            <a:schemeClr val="tx1">
                              <a:lumMod val="65000"/>
                              <a:lumOff val="35000"/>
                            </a:schemeClr>
                          </a:solidFill>
                          <a:effectLst/>
                          <a:latin typeface="+mn-lt"/>
                          <a:ea typeface="+mn-ea"/>
                          <a:cs typeface="+mn-cs"/>
                        </a:rPr>
                        <a:t>Impact certificerende instellingen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dirty="0">
                          <a:ln>
                            <a:noFill/>
                          </a:ln>
                          <a:solidFill>
                            <a:schemeClr val="tx1">
                              <a:lumMod val="65000"/>
                              <a:lumOff val="35000"/>
                            </a:schemeClr>
                          </a:solidFill>
                          <a:effectLst/>
                          <a:latin typeface="+mn-lt"/>
                          <a:ea typeface="+mn-ea"/>
                          <a:cs typeface="+mn-cs"/>
                        </a:rPr>
                        <a:t>Verwachte resultaten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500" u="none" strike="noStrike" kern="1200" cap="none" normalizeH="0" baseline="0" dirty="0">
                          <a:ln>
                            <a:noFill/>
                          </a:ln>
                          <a:solidFill>
                            <a:schemeClr val="tx1">
                              <a:lumMod val="65000"/>
                              <a:lumOff val="35000"/>
                            </a:schemeClr>
                          </a:solidFill>
                          <a:effectLst/>
                          <a:latin typeface="+mn-lt"/>
                          <a:ea typeface="+mn-ea"/>
                          <a:cs typeface="+mn-cs"/>
                        </a:rPr>
                        <a:t>Verdeling en spreiding subsidies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BE" sz="1500" u="none" strike="noStrike" kern="1200" cap="none" normalizeH="0" baseline="0" dirty="0">
                        <a:ln>
                          <a:noFill/>
                        </a:ln>
                        <a:solidFill>
                          <a:schemeClr val="tx1">
                            <a:lumMod val="65000"/>
                            <a:lumOff val="35000"/>
                          </a:schemeClr>
                        </a:solidFill>
                        <a:effectLst/>
                        <a:latin typeface="+mn-lt"/>
                        <a:ea typeface="+mn-ea"/>
                        <a:cs typeface="+mn-cs"/>
                      </a:endParaRPr>
                    </a:p>
                  </a:txBody>
                  <a:tcPr marL="72391" marR="72391" marT="72390" marB="6477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lumMod val="65000"/>
                            <a:lumOff val="35000"/>
                          </a:schemeClr>
                        </a:solidFill>
                        <a:effectLst/>
                        <a:latin typeface="+mn-lt"/>
                      </a:endParaRPr>
                    </a:p>
                  </a:txBody>
                  <a:tcPr marL="72391" marR="72391" marT="72390" marB="64770" anchor="ctr" horzOverflow="overflow"/>
                </a:tc>
                <a:extLst>
                  <a:ext uri="{0D108BD9-81ED-4DB2-BD59-A6C34878D82A}">
                    <a16:rowId xmlns:a16="http://schemas.microsoft.com/office/drawing/2014/main" val="10001"/>
                  </a:ext>
                </a:extLst>
              </a:tr>
            </a:tbl>
          </a:graphicData>
        </a:graphic>
      </p:graphicFrame>
      <p:sp>
        <p:nvSpPr>
          <p:cNvPr id="5" name="Slide Number Placeholder 4"/>
          <p:cNvSpPr>
            <a:spLocks noGrp="1"/>
          </p:cNvSpPr>
          <p:nvPr>
            <p:ph type="sldNum" sz="quarter" idx="11"/>
          </p:nvPr>
        </p:nvSpPr>
        <p:spPr/>
        <p:txBody>
          <a:bodyPr/>
          <a:lstStyle/>
          <a:p>
            <a:fld id="{273D814C-4FD7-BC4C-B83F-A3593BC1E3DE}" type="slidenum">
              <a:rPr lang="fr-FR" smtClean="0"/>
              <a:pPr/>
              <a:t>8</a:t>
            </a:fld>
            <a:endParaRPr lang="fr-FR"/>
          </a:p>
        </p:txBody>
      </p:sp>
      <p:sp>
        <p:nvSpPr>
          <p:cNvPr id="9" name="Rectangle 8"/>
          <p:cNvSpPr/>
          <p:nvPr/>
        </p:nvSpPr>
        <p:spPr>
          <a:xfrm>
            <a:off x="231648" y="1410056"/>
            <a:ext cx="4146370" cy="4624510"/>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Afbeeldingsresultaat voor co2 prestatieladder"/>
          <p:cNvPicPr>
            <a:picLocks noChangeAspect="1" noChangeArrowheads="1"/>
          </p:cNvPicPr>
          <p:nvPr/>
        </p:nvPicPr>
        <p:blipFill rotWithShape="1">
          <a:blip r:embed="rId2">
            <a:extLst>
              <a:ext uri="{28A0092B-C50C-407E-A947-70E740481C1C}">
                <a14:useLocalDpi xmlns:a14="http://schemas.microsoft.com/office/drawing/2010/main" val="0"/>
              </a:ext>
            </a:extLst>
          </a:blip>
          <a:srcRect l="11722" r="7631"/>
          <a:stretch/>
        </p:blipFill>
        <p:spPr bwMode="auto">
          <a:xfrm>
            <a:off x="470639" y="2214982"/>
            <a:ext cx="3668388" cy="310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28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207264" y="114303"/>
            <a:ext cx="10314432" cy="619698"/>
          </a:xfrm>
        </p:spPr>
        <p:txBody>
          <a:bodyPr/>
          <a:lstStyle/>
          <a:p>
            <a:r>
              <a:rPr lang="en-GB" dirty="0"/>
              <a:t>1. </a:t>
            </a:r>
            <a:r>
              <a:rPr lang="en-GB" dirty="0" err="1"/>
              <a:t>Contexte</a:t>
            </a:r>
            <a:endParaRPr lang="en-GB" dirty="0"/>
          </a:p>
        </p:txBody>
      </p:sp>
      <p:sp>
        <p:nvSpPr>
          <p:cNvPr id="4" name="Espace réservé du contenu 3"/>
          <p:cNvSpPr>
            <a:spLocks noGrp="1"/>
          </p:cNvSpPr>
          <p:nvPr>
            <p:ph sz="half" idx="13"/>
          </p:nvPr>
        </p:nvSpPr>
        <p:spPr/>
        <p:txBody>
          <a:bodyPr/>
          <a:lstStyle/>
          <a:p>
            <a:r>
              <a:rPr lang="en-GB" dirty="0"/>
              <a:t>Politique </a:t>
            </a:r>
            <a:r>
              <a:rPr lang="en-GB" dirty="0" err="1"/>
              <a:t>climatique</a:t>
            </a:r>
            <a:r>
              <a:rPr lang="en-GB" dirty="0"/>
              <a:t> et </a:t>
            </a:r>
            <a:r>
              <a:rPr lang="en-GB" dirty="0" err="1"/>
              <a:t>achats</a:t>
            </a:r>
            <a:r>
              <a:rPr lang="en-GB" dirty="0"/>
              <a:t> durables</a:t>
            </a:r>
          </a:p>
        </p:txBody>
      </p:sp>
      <p:sp>
        <p:nvSpPr>
          <p:cNvPr id="2" name="Slide Number Placeholder 1"/>
          <p:cNvSpPr>
            <a:spLocks noGrp="1"/>
          </p:cNvSpPr>
          <p:nvPr>
            <p:ph type="sldNum" sz="quarter" idx="12"/>
          </p:nvPr>
        </p:nvSpPr>
        <p:spPr/>
        <p:txBody>
          <a:bodyPr/>
          <a:lstStyle/>
          <a:p>
            <a:fld id="{273D814C-4FD7-BC4C-B83F-A3593BC1E3DE}" type="slidenum">
              <a:rPr lang="fr-FR" smtClean="0"/>
              <a:pPr/>
              <a:t>9</a:t>
            </a:fld>
            <a:endParaRPr lang="fr-FR" dirty="0"/>
          </a:p>
        </p:txBody>
      </p:sp>
      <p:sp>
        <p:nvSpPr>
          <p:cNvPr id="21" name="Content Placeholder 2"/>
          <p:cNvSpPr txBox="1">
            <a:spLocks/>
          </p:cNvSpPr>
          <p:nvPr/>
        </p:nvSpPr>
        <p:spPr>
          <a:xfrm>
            <a:off x="431540" y="1425006"/>
            <a:ext cx="8280920" cy="466829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charset="0"/>
              <a:buChar char="•"/>
              <a:defRPr sz="2400" kern="1200">
                <a:solidFill>
                  <a:schemeClr val="tx1">
                    <a:lumMod val="65000"/>
                    <a:lumOff val="35000"/>
                  </a:schemeClr>
                </a:solidFill>
                <a:latin typeface="+mn-lt"/>
                <a:ea typeface="+mn-ea"/>
                <a:cs typeface="+mn-cs"/>
              </a:defRPr>
            </a:lvl1pPr>
            <a:lvl2pPr marL="914400" indent="-457200" algn="l" defTabSz="914400" rtl="0" eaLnBrk="1" latinLnBrk="0" hangingPunct="1">
              <a:lnSpc>
                <a:spcPct val="90000"/>
              </a:lnSpc>
              <a:spcBef>
                <a:spcPts val="500"/>
              </a:spcBef>
              <a:buFont typeface="Arial" charset="0"/>
              <a:buChar char="•"/>
              <a:defRPr sz="2000" kern="1200">
                <a:solidFill>
                  <a:schemeClr val="tx1">
                    <a:lumMod val="65000"/>
                    <a:lumOff val="35000"/>
                  </a:schemeClr>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1">
                    <a:lumMod val="65000"/>
                    <a:lumOff val="35000"/>
                  </a:schemeClr>
                </a:solidFill>
                <a:latin typeface="+mn-lt"/>
                <a:ea typeface="+mn-ea"/>
                <a:cs typeface="+mn-cs"/>
              </a:defRPr>
            </a:lvl3pPr>
            <a:lvl4pPr marL="17145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4pPr>
            <a:lvl5pPr marL="2171700" indent="-342900" algn="l" defTabSz="914400" rtl="0" eaLnBrk="1" latinLnBrk="0" hangingPunct="1">
              <a:lnSpc>
                <a:spcPct val="90000"/>
              </a:lnSpc>
              <a:spcBef>
                <a:spcPts val="500"/>
              </a:spcBef>
              <a:buFont typeface="Arial"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spcBef>
                <a:spcPct val="30000"/>
              </a:spcBef>
              <a:spcAft>
                <a:spcPct val="30000"/>
              </a:spcAft>
              <a:buFont typeface="Wingdings" pitchFamily="2" charset="2"/>
              <a:buChar char="§"/>
            </a:pPr>
            <a:endParaRPr lang="nl-BE" sz="1600" b="1" dirty="0">
              <a:solidFill>
                <a:schemeClr val="bg1">
                  <a:lumMod val="50000"/>
                </a:schemeClr>
              </a:solidFill>
            </a:endParaRPr>
          </a:p>
        </p:txBody>
      </p:sp>
      <p:sp>
        <p:nvSpPr>
          <p:cNvPr id="5" name="Rectangle 4">
            <a:extLst>
              <a:ext uri="{FF2B5EF4-FFF2-40B4-BE49-F238E27FC236}">
                <a16:creationId xmlns:a16="http://schemas.microsoft.com/office/drawing/2014/main" id="{6B2E17AB-8AC7-41FE-8CF3-6A6F932FDD30}"/>
              </a:ext>
            </a:extLst>
          </p:cNvPr>
          <p:cNvSpPr/>
          <p:nvPr/>
        </p:nvSpPr>
        <p:spPr>
          <a:xfrm>
            <a:off x="337930" y="1425006"/>
            <a:ext cx="11231218" cy="5632311"/>
          </a:xfrm>
          <a:prstGeom prst="rect">
            <a:avLst/>
          </a:prstGeom>
        </p:spPr>
        <p:txBody>
          <a:bodyPr wrap="square">
            <a:spAutoFit/>
          </a:bodyPr>
          <a:lstStyle/>
          <a:p>
            <a:r>
              <a:rPr lang="fr-BE" altLang="en-US" dirty="0"/>
              <a:t>Ambitions climatiques dans le cadre du paquet climat/énergie européen 2013-2020: réduction de CO2 de: </a:t>
            </a:r>
          </a:p>
          <a:p>
            <a:pPr marL="742950" lvl="1" indent="-285750">
              <a:buFont typeface="Arial" panose="020B0604020202020204" pitchFamily="34" charset="0"/>
              <a:buChar char="•"/>
            </a:pPr>
            <a:r>
              <a:rPr lang="fr-BE" altLang="en-US" dirty="0"/>
              <a:t>Fédéral: - 15% d’ici 2020 (par rapport à 2005)</a:t>
            </a:r>
          </a:p>
          <a:p>
            <a:pPr marL="742950" lvl="1" indent="-285750">
              <a:buFont typeface="Arial" panose="020B0604020202020204" pitchFamily="34" charset="0"/>
              <a:buChar char="•"/>
            </a:pPr>
            <a:r>
              <a:rPr lang="fr-BE" altLang="en-US" dirty="0"/>
              <a:t>Wallonie: -14,7% d’ici 2020 (par rapport à 2005)</a:t>
            </a:r>
          </a:p>
          <a:p>
            <a:pPr marL="742950" lvl="1" indent="-285750">
              <a:buFont typeface="Arial" panose="020B0604020202020204" pitchFamily="34" charset="0"/>
              <a:buChar char="•"/>
            </a:pPr>
            <a:r>
              <a:rPr lang="fr-BE" altLang="en-US" dirty="0"/>
              <a:t>Flandre: -15,7% d’ici 2020 (par rapport à 2005)</a:t>
            </a:r>
          </a:p>
          <a:p>
            <a:pPr marL="742950" lvl="1" indent="-285750">
              <a:buFont typeface="Arial" panose="020B0604020202020204" pitchFamily="34" charset="0"/>
              <a:buChar char="•"/>
            </a:pPr>
            <a:r>
              <a:rPr lang="fr-BE" altLang="en-US" dirty="0"/>
              <a:t>Bruxelles: -8,8% d’ici 2020 (par rapport à 2005)</a:t>
            </a:r>
          </a:p>
          <a:p>
            <a:endParaRPr lang="fr-BE" altLang="en-US" dirty="0"/>
          </a:p>
          <a:p>
            <a:r>
              <a:rPr lang="fr-BE" altLang="en-US" dirty="0"/>
              <a:t>Paquet climat/énergie européen pour 2030: réduction de CO2 de -40% d’ici 2030 (par rapport à 1990): </a:t>
            </a:r>
          </a:p>
          <a:p>
            <a:pPr marL="742950" lvl="1" indent="-285750">
              <a:buFont typeface="Arial" panose="020B0604020202020204" pitchFamily="34" charset="0"/>
              <a:buChar char="•"/>
            </a:pPr>
            <a:r>
              <a:rPr lang="fr-BE" altLang="en-US" dirty="0"/>
              <a:t>Objectif européen pour le secteur ETS: </a:t>
            </a:r>
            <a:r>
              <a:rPr lang="fr-BE" dirty="0"/>
              <a:t>-43% (</a:t>
            </a:r>
            <a:r>
              <a:rPr lang="fr-BE" altLang="en-US" dirty="0"/>
              <a:t>par rapport à </a:t>
            </a:r>
            <a:r>
              <a:rPr lang="fr-BE" dirty="0"/>
              <a:t>2005)</a:t>
            </a:r>
            <a:endParaRPr lang="fr-BE" altLang="en-US" dirty="0"/>
          </a:p>
          <a:p>
            <a:pPr marL="742950" lvl="1" indent="-285750">
              <a:buFont typeface="Arial" panose="020B0604020202020204" pitchFamily="34" charset="0"/>
              <a:buChar char="•"/>
            </a:pPr>
            <a:r>
              <a:rPr lang="fr-BE" altLang="en-US" dirty="0"/>
              <a:t>Objectif européen pour le secteur Non-ETS (bâtiments inclus): -</a:t>
            </a:r>
            <a:r>
              <a:rPr lang="fr-BE" dirty="0"/>
              <a:t>30% (</a:t>
            </a:r>
            <a:r>
              <a:rPr lang="fr-BE" altLang="en-US" dirty="0"/>
              <a:t>par rapport à </a:t>
            </a:r>
            <a:r>
              <a:rPr lang="fr-BE" dirty="0"/>
              <a:t>2005) &gt; -35% pour la Belgique (</a:t>
            </a:r>
            <a:r>
              <a:rPr lang="fr-BE" altLang="en-US" dirty="0"/>
              <a:t>par rapport à </a:t>
            </a:r>
            <a:r>
              <a:rPr lang="fr-BE" dirty="0"/>
              <a:t>2005)</a:t>
            </a:r>
            <a:endParaRPr lang="fr-BE" altLang="en-US" dirty="0"/>
          </a:p>
          <a:p>
            <a:pPr lvl="1"/>
            <a:endParaRPr lang="fr-BE" altLang="en-US" dirty="0"/>
          </a:p>
          <a:p>
            <a:r>
              <a:rPr lang="fr-BE" altLang="en-US" dirty="0"/>
              <a:t>Accords de Paris: &lt; 2°C/1,5°C </a:t>
            </a:r>
          </a:p>
          <a:p>
            <a:endParaRPr lang="fr-BE" altLang="en-US" dirty="0"/>
          </a:p>
          <a:p>
            <a:r>
              <a:rPr lang="fr-BE" altLang="en-US" dirty="0"/>
              <a:t>Marchés publics durables:</a:t>
            </a:r>
          </a:p>
          <a:p>
            <a:pPr marL="742950" lvl="1" indent="-285750">
              <a:buFont typeface="Arial" panose="020B0604020202020204" pitchFamily="34" charset="0"/>
              <a:buChar char="•"/>
            </a:pPr>
            <a:r>
              <a:rPr lang="fr-BE" altLang="en-US" dirty="0"/>
              <a:t>Fédéral: Circulaire du 16 mai 2014</a:t>
            </a:r>
          </a:p>
          <a:p>
            <a:pPr marL="742950" lvl="1" indent="-285750">
              <a:buFont typeface="Arial" panose="020B0604020202020204" pitchFamily="34" charset="0"/>
              <a:buChar char="•"/>
            </a:pPr>
            <a:r>
              <a:rPr lang="fr-BE" altLang="en-US" dirty="0"/>
              <a:t>Wallonie: </a:t>
            </a:r>
            <a:r>
              <a:rPr lang="fr-BE" dirty="0"/>
              <a:t>Plan d’action achats publics responsables 2017-2019</a:t>
            </a:r>
          </a:p>
          <a:p>
            <a:pPr marL="742950" lvl="1" indent="-285750">
              <a:buFont typeface="Arial" panose="020B0604020202020204" pitchFamily="34" charset="0"/>
              <a:buChar char="•"/>
            </a:pPr>
            <a:r>
              <a:rPr lang="fr-BE" altLang="en-US" dirty="0"/>
              <a:t>Flandre: Objectif stratégique pour  le Plan Flamand des Marchés Publics du 29 janvier 2016. </a:t>
            </a:r>
          </a:p>
          <a:p>
            <a:pPr marL="742950" lvl="1" indent="-285750">
              <a:buFont typeface="Arial" panose="020B0604020202020204" pitchFamily="34" charset="0"/>
              <a:buChar char="•"/>
            </a:pPr>
            <a:r>
              <a:rPr lang="fr-BE" altLang="en-US" dirty="0"/>
              <a:t>Bruxelles: Circulaire ministérielle sur les marchés publics durables du </a:t>
            </a:r>
            <a:r>
              <a:rPr lang="fr-BE" dirty="0"/>
              <a:t>5 février 2009</a:t>
            </a:r>
            <a:endParaRPr lang="fr-BE" altLang="en-US" dirty="0"/>
          </a:p>
          <a:p>
            <a:endParaRPr lang="fr-BE" altLang="en-US" dirty="0"/>
          </a:p>
          <a:p>
            <a:endParaRPr lang="fr-BE" altLang="en-US" dirty="0"/>
          </a:p>
        </p:txBody>
      </p:sp>
    </p:spTree>
    <p:extLst>
      <p:ext uri="{BB962C8B-B14F-4D97-AF65-F5344CB8AC3E}">
        <p14:creationId xmlns:p14="http://schemas.microsoft.com/office/powerpoint/2010/main" val="33452831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hème Office">
  <a:themeElements>
    <a:clrScheme name="Personnalisé 10">
      <a:dk1>
        <a:srgbClr val="000000"/>
      </a:dk1>
      <a:lt1>
        <a:srgbClr val="FFFFFF"/>
      </a:lt1>
      <a:dk2>
        <a:srgbClr val="12627A"/>
      </a:dk2>
      <a:lt2>
        <a:srgbClr val="77D4B9"/>
      </a:lt2>
      <a:accent1>
        <a:srgbClr val="78EBE9"/>
      </a:accent1>
      <a:accent2>
        <a:srgbClr val="C2B280"/>
      </a:accent2>
      <a:accent3>
        <a:srgbClr val="3AAF76"/>
      </a:accent3>
      <a:accent4>
        <a:srgbClr val="E6B855"/>
      </a:accent4>
      <a:accent5>
        <a:srgbClr val="F3964D"/>
      </a:accent5>
      <a:accent6>
        <a:srgbClr val="51C3F9"/>
      </a:accent6>
      <a:hlink>
        <a:srgbClr val="D5FCF0"/>
      </a:hlink>
      <a:folHlink>
        <a:srgbClr val="2FF2B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AC90F565-8D76-49F3-8E4E-FE4A15AE7F81}" vid="{78BF5115-ECA0-4E19-BC0F-86D0A3A1632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17198</TotalTime>
  <Words>2402</Words>
  <Application>Microsoft Office PowerPoint</Application>
  <PresentationFormat>Grand écran</PresentationFormat>
  <Paragraphs>633</Paragraphs>
  <Slides>34</Slides>
  <Notes>27</Notes>
  <HiddenSlides>12</HiddenSlides>
  <MMClips>0</MMClips>
  <ScaleCrop>false</ScaleCrop>
  <HeadingPairs>
    <vt:vector size="6" baseType="variant">
      <vt:variant>
        <vt:lpstr>Polices utilisées</vt:lpstr>
      </vt:variant>
      <vt:variant>
        <vt:i4>17</vt:i4>
      </vt:variant>
      <vt:variant>
        <vt:lpstr>Thème</vt:lpstr>
      </vt:variant>
      <vt:variant>
        <vt:i4>3</vt:i4>
      </vt:variant>
      <vt:variant>
        <vt:lpstr>Titres des diapositives</vt:lpstr>
      </vt:variant>
      <vt:variant>
        <vt:i4>34</vt:i4>
      </vt:variant>
    </vt:vector>
  </HeadingPairs>
  <TitlesOfParts>
    <vt:vector size="54" baseType="lpstr">
      <vt:lpstr>Agency FB</vt:lpstr>
      <vt:lpstr>Arial</vt:lpstr>
      <vt:lpstr>Arial Black</vt:lpstr>
      <vt:lpstr>Calibri</vt:lpstr>
      <vt:lpstr>Calibri Light</vt:lpstr>
      <vt:lpstr>MV Boli</vt:lpstr>
      <vt:lpstr>Roboto</vt:lpstr>
      <vt:lpstr>Roboto Black</vt:lpstr>
      <vt:lpstr>Roboto Light</vt:lpstr>
      <vt:lpstr>Roboto Medium</vt:lpstr>
      <vt:lpstr>Roboto Regular</vt:lpstr>
      <vt:lpstr>Source Sans Pro</vt:lpstr>
      <vt:lpstr>Symbol</vt:lpstr>
      <vt:lpstr>Teko</vt:lpstr>
      <vt:lpstr>Times New Roman</vt:lpstr>
      <vt:lpstr>Univers 45 Light</vt:lpstr>
      <vt:lpstr>Wingdings</vt:lpstr>
      <vt:lpstr>Thème Office</vt:lpstr>
      <vt:lpstr>1_Thème Office</vt:lpstr>
      <vt:lpstr>2_Thème Office</vt:lpstr>
      <vt:lpstr>Présentation PowerPoint</vt:lpstr>
      <vt:lpstr>Présentation PowerPoint</vt:lpstr>
      <vt:lpstr>Présentation PowerPoint</vt:lpstr>
      <vt:lpstr>Présentation PowerPoint</vt:lpstr>
      <vt:lpstr>Présentation PowerPoint</vt:lpstr>
      <vt:lpstr> CO2-prestatieladder in België - L’échelle de performance CO2 en Belgique </vt:lpstr>
      <vt:lpstr>Contenu</vt:lpstr>
      <vt:lpstr>Inhoud</vt:lpstr>
      <vt:lpstr>1. Contexte</vt:lpstr>
      <vt:lpstr>1. Context</vt:lpstr>
      <vt:lpstr>2. Échelle de performance CO2</vt:lpstr>
      <vt:lpstr>2. CO2-Prestatieladder</vt:lpstr>
      <vt:lpstr>2. Échelle de performance CO2</vt:lpstr>
      <vt:lpstr>2. CO2-Prestatieladder</vt:lpstr>
      <vt:lpstr>2. CO2-Prestatieladder</vt:lpstr>
      <vt:lpstr>2. CO2-Prestatieladder</vt:lpstr>
      <vt:lpstr>2. Échelle de performance CO2</vt:lpstr>
      <vt:lpstr>2. CO2-Prestatieladder</vt:lpstr>
      <vt:lpstr>2. Échelle de performance CO2</vt:lpstr>
      <vt:lpstr>2. CO2-Prestatieladder</vt:lpstr>
      <vt:lpstr>2. Échelle de performance CO2</vt:lpstr>
      <vt:lpstr>2. CO2-Prestatieladder</vt:lpstr>
      <vt:lpstr>3. Mise en oeuvre de l’échelle de performance CO2 en Belgique</vt:lpstr>
      <vt:lpstr>3. Implementatie CO2-Prestatieladder in Belgie</vt:lpstr>
      <vt:lpstr>3. Mise en œuvre de l’échelle de performance CO2 en Belgique</vt:lpstr>
      <vt:lpstr>3. Implementatie CO2-Prestatieladder in Belgie</vt:lpstr>
      <vt:lpstr>3. Implementatie CO2 Prestatieladder in België </vt:lpstr>
      <vt:lpstr>3. Mise en oeuvre de l’échelle de performance CO2 en Belgique</vt:lpstr>
      <vt:lpstr>3. Mise en oeuvre de l’échelle de performance CO2 en Belgique</vt:lpstr>
      <vt:lpstr>3. Implementatie CO2-Prestatieladder in Belgie</vt:lpstr>
      <vt:lpstr>3. Implementatie CO2-Prestatieladder in Belgie</vt:lpstr>
      <vt:lpstr>3. Mise en oeuvre de l’échelle de performance CO2 en Belgique</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Dierckx</dc:creator>
  <cp:lastModifiedBy>Christine Stevens</cp:lastModifiedBy>
  <cp:revision>508</cp:revision>
  <dcterms:created xsi:type="dcterms:W3CDTF">2016-04-08T13:42:34Z</dcterms:created>
  <dcterms:modified xsi:type="dcterms:W3CDTF">2019-10-17T10:55:25Z</dcterms:modified>
</cp:coreProperties>
</file>